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9" r:id="rId2"/>
    <p:sldId id="2076137800" r:id="rId3"/>
    <p:sldId id="2076136817" r:id="rId4"/>
    <p:sldId id="2076136826" r:id="rId5"/>
    <p:sldId id="10411" r:id="rId6"/>
    <p:sldId id="2076137802" r:id="rId7"/>
    <p:sldId id="2076137803" r:id="rId8"/>
    <p:sldId id="2076137804" r:id="rId9"/>
    <p:sldId id="2076137805" r:id="rId10"/>
    <p:sldId id="2076137806" r:id="rId11"/>
    <p:sldId id="2076137801" r:id="rId12"/>
    <p:sldId id="2076137807" r:id="rId13"/>
    <p:sldId id="2076137808" r:id="rId14"/>
    <p:sldId id="2076137809" r:id="rId15"/>
    <p:sldId id="1768" r:id="rId16"/>
    <p:sldId id="1745" r:id="rId17"/>
    <p:sldId id="1769" r:id="rId18"/>
    <p:sldId id="1770" r:id="rId19"/>
    <p:sldId id="1771" r:id="rId20"/>
    <p:sldId id="1746" r:id="rId21"/>
    <p:sldId id="1776" r:id="rId22"/>
    <p:sldId id="2076137813" r:id="rId23"/>
    <p:sldId id="1775" r:id="rId24"/>
    <p:sldId id="1747" r:id="rId25"/>
    <p:sldId id="395" r:id="rId26"/>
    <p:sldId id="402" r:id="rId27"/>
    <p:sldId id="411" r:id="rId28"/>
    <p:sldId id="1780" r:id="rId29"/>
    <p:sldId id="1779" r:id="rId30"/>
    <p:sldId id="418" r:id="rId31"/>
    <p:sldId id="421" r:id="rId32"/>
    <p:sldId id="2076137810" r:id="rId33"/>
    <p:sldId id="2076137811" r:id="rId34"/>
    <p:sldId id="2076137814" r:id="rId35"/>
    <p:sldId id="2076137815" r:id="rId36"/>
    <p:sldId id="2076137816" r:id="rId37"/>
    <p:sldId id="2076137817" r:id="rId38"/>
    <p:sldId id="2046" r:id="rId39"/>
    <p:sldId id="2076" r:id="rId40"/>
    <p:sldId id="2075" r:id="rId41"/>
    <p:sldId id="2076137821" r:id="rId42"/>
    <p:sldId id="2076137836" r:id="rId43"/>
    <p:sldId id="2076137822" r:id="rId44"/>
    <p:sldId id="2076137823" r:id="rId45"/>
    <p:sldId id="2076137824" r:id="rId46"/>
    <p:sldId id="2076137825" r:id="rId47"/>
    <p:sldId id="2076137826" r:id="rId48"/>
    <p:sldId id="2076137827" r:id="rId49"/>
    <p:sldId id="2076137828" r:id="rId50"/>
    <p:sldId id="2076137829" r:id="rId51"/>
    <p:sldId id="2076137830" r:id="rId52"/>
    <p:sldId id="2076137831" r:id="rId53"/>
    <p:sldId id="2076137818" r:id="rId54"/>
    <p:sldId id="2076137819" r:id="rId55"/>
    <p:sldId id="2076137820" r:id="rId56"/>
    <p:sldId id="2076137832" r:id="rId57"/>
    <p:sldId id="2076137833" r:id="rId58"/>
    <p:sldId id="2076137834" r:id="rId59"/>
    <p:sldId id="2076137835" r:id="rId60"/>
    <p:sldId id="2076137837" r:id="rId61"/>
    <p:sldId id="2076137838" r:id="rId62"/>
    <p:sldId id="2076137839" r:id="rId63"/>
    <p:sldId id="207613784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161" autoAdjust="0"/>
  </p:normalViewPr>
  <p:slideViewPr>
    <p:cSldViewPr snapToGrid="0">
      <p:cViewPr varScale="1">
        <p:scale>
          <a:sx n="65" d="100"/>
          <a:sy n="65" d="100"/>
        </p:scale>
        <p:origin x="12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D6D2-B8C3-463A-B7A7-416C9E5AE04C}" type="datetimeFigureOut">
              <a:rPr lang="en-GB" smtClean="0"/>
              <a:t>10/12/2021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A8C68-9D9D-46EF-A637-78E61B9AC511}" type="slidenum">
              <a:rPr lang="en-GB" smtClean="0"/>
              <a:t>‹#›</a:t>
            </a:fld>
            <a:endParaRPr lang="en-GB"/>
          </a:p>
        </p:txBody>
      </p:sp>
    </p:spTree>
    <p:extLst>
      <p:ext uri="{BB962C8B-B14F-4D97-AF65-F5344CB8AC3E}">
        <p14:creationId xmlns:p14="http://schemas.microsoft.com/office/powerpoint/2010/main" val="89531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75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0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4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A8C68-9D9D-46EF-A637-78E61B9AC511}" type="slidenum">
              <a:rPr lang="en-GB" smtClean="0"/>
              <a:t>22</a:t>
            </a:fld>
            <a:endParaRPr lang="en-GB"/>
          </a:p>
        </p:txBody>
      </p:sp>
    </p:spTree>
    <p:extLst>
      <p:ext uri="{BB962C8B-B14F-4D97-AF65-F5344CB8AC3E}">
        <p14:creationId xmlns:p14="http://schemas.microsoft.com/office/powerpoint/2010/main" val="279035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787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89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5703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12/10/2021 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12/10/2021 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r>
              <a:rPr lang="en-GB" sz="1800" dirty="0">
                <a:solidFill>
                  <a:srgbClr val="0000FF"/>
                </a:solidFill>
                <a:latin typeface="Lucida Console" panose="020B0609040504020204" pitchFamily="49" charset="0"/>
              </a:rPr>
              <a:t>Import-CSV</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LiteralPath</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c:\jenkins\SiteInventory.csv</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err="1">
                <a:solidFill>
                  <a:srgbClr val="0000FF"/>
                </a:solidFill>
                <a:latin typeface="Lucida Console" panose="020B0609040504020204" pitchFamily="49" charset="0"/>
              </a:rPr>
              <a:t>ForEach</a:t>
            </a:r>
            <a:r>
              <a:rPr lang="en-GB" sz="1800" dirty="0">
                <a:solidFill>
                  <a:srgbClr val="0000FF"/>
                </a:solidFill>
                <a:latin typeface="Lucida Console" panose="020B0609040504020204" pitchFamily="49" charset="0"/>
              </a:rPr>
              <a:t>-Object</a:t>
            </a:r>
            <a:r>
              <a:rPr lang="en-GB" sz="1800" dirty="0">
                <a:solidFill>
                  <a:prstClr val="black"/>
                </a:solidFill>
                <a:latin typeface="Lucida Console" panose="020B0609040504020204" pitchFamily="49" charset="0"/>
              </a:rPr>
              <a:t> {</a:t>
            </a: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Title</a:t>
            </a: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varUrl</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Url</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varOwner</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Owner</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Write-Host</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"Site "</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 creating"</a:t>
            </a:r>
            <a:endParaRPr lang="en-GB"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New-</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varUrl</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-Owner</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varOwner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-Template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"SITEPAGEPUBLISHING#0"</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StorageQuota</a:t>
            </a:r>
            <a:r>
              <a:rPr lang="en-GB" sz="1800" dirty="0">
                <a:solidFill>
                  <a:prstClr val="black"/>
                </a:solidFill>
                <a:latin typeface="Lucida Console" panose="020B0609040504020204" pitchFamily="49" charset="0"/>
              </a:rPr>
              <a:t> </a:t>
            </a:r>
            <a:r>
              <a:rPr lang="en-GB" sz="1800" dirty="0">
                <a:solidFill>
                  <a:srgbClr val="800080"/>
                </a:solidFill>
                <a:latin typeface="Lucida Console" panose="020B0609040504020204" pitchFamily="49" charset="0"/>
              </a:rPr>
              <a:t>2048</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-Title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a:t>
            </a:r>
            <a:r>
              <a:rPr lang="en-GB" sz="1800" dirty="0" err="1">
                <a:solidFill>
                  <a:srgbClr val="FF4500"/>
                </a:solidFill>
                <a:latin typeface="Lucida Console" panose="020B0609040504020204" pitchFamily="49" charset="0"/>
              </a:rPr>
              <a:t>varTitle</a:t>
            </a:r>
            <a:endParaRPr lang="en-GB"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586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85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772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a:t>
            </a:r>
          </a:p>
          <a:p>
            <a:r>
              <a:rPr lang="en-GB" dirty="0"/>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Where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"Disabled"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-or</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a:t>
            </a:r>
            <a:r>
              <a:rPr lang="en-GB" sz="1800" dirty="0" err="1">
                <a:solidFill>
                  <a:srgbClr val="8B0000"/>
                </a:solidFill>
                <a:latin typeface="Lucida Console" panose="020B0609040504020204" pitchFamily="49" charset="0"/>
              </a:rPr>
              <a:t>ExternalUserAndGuestSharing</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a:solidFill>
                  <a:srgbClr val="00008B"/>
                </a:solidFill>
                <a:latin typeface="Lucida Console" panose="020B0609040504020204" pitchFamily="49" charset="0"/>
              </a:rPr>
              <a:t>Foreach</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prstClr val="black"/>
                </a:solidFill>
                <a:latin typeface="Lucida Console" panose="020B0609040504020204" pitchFamily="49" charset="0"/>
              </a:rPr>
              <a:t> </a:t>
            </a:r>
            <a:r>
              <a:rPr lang="en-GB" sz="1800" dirty="0">
                <a:solidFill>
                  <a:srgbClr val="00008B"/>
                </a:solidFill>
                <a:latin typeface="Lucida Console" panose="020B0609040504020204" pitchFamily="49" charset="0"/>
              </a:rPr>
              <a:t>in</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a:t>
            </a:r>
          </a:p>
          <a:p>
            <a:r>
              <a:rPr lang="en-GB" sz="1800" dirty="0">
                <a:solidFill>
                  <a:prstClr val="black"/>
                </a:solidFill>
                <a:latin typeface="Lucida Console" panose="020B0609040504020204" pitchFamily="49" charset="0"/>
              </a:rPr>
              <a:t>{</a:t>
            </a: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"Checking"</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URL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Green</a:t>
            </a:r>
            <a:endParaRPr lang="en-US"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"Sharing Capability: "</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Site</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SharingCapability</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Yellow</a:t>
            </a:r>
            <a:endParaRPr lang="en-US"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SPOExternalUser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URL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select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DisplayName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Email</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InvitedBy</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WhenCreated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FT</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AutoSize</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AND</a:t>
            </a:r>
          </a:p>
          <a:p>
            <a:r>
              <a:rPr lang="en-GB" sz="2800" dirty="0"/>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SPOSite</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Where</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-ne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"Disabled"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-and</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$_</a:t>
            </a:r>
            <a:r>
              <a:rPr lang="en-GB" sz="1800" dirty="0">
                <a:solidFill>
                  <a:srgbClr val="A9A9A9"/>
                </a:solidFill>
                <a:latin typeface="Lucida Console" panose="020B0609040504020204" pitchFamily="49" charset="0"/>
              </a:rPr>
              <a:t>.</a:t>
            </a:r>
            <a:r>
              <a:rPr lang="en-GB" sz="1800" dirty="0" err="1">
                <a:solidFill>
                  <a:prstClr val="black"/>
                </a:solidFill>
                <a:latin typeface="Lucida Console" panose="020B0609040504020204" pitchFamily="49" charset="0"/>
              </a:rPr>
              <a:t>sharingcapability</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err="1">
                <a:solidFill>
                  <a:srgbClr val="A9A9A9"/>
                </a:solidFill>
                <a:latin typeface="Lucida Console" panose="020B0609040504020204" pitchFamily="49" charset="0"/>
              </a:rPr>
              <a:t>eq</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a:t>
            </a:r>
            <a:r>
              <a:rPr lang="en-GB" sz="1800" dirty="0" err="1">
                <a:solidFill>
                  <a:srgbClr val="8B0000"/>
                </a:solidFill>
                <a:latin typeface="Lucida Console" panose="020B0609040504020204" pitchFamily="49" charset="0"/>
              </a:rPr>
              <a:t>ExternalUserAndGuestSharing</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a:p>
            <a:r>
              <a:rPr lang="en-GB" sz="1800" dirty="0">
                <a:solidFill>
                  <a:srgbClr val="00008B"/>
                </a:solidFill>
                <a:latin typeface="Lucida Console" panose="020B0609040504020204" pitchFamily="49" charset="0"/>
              </a:rPr>
              <a:t>Foreach</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prstClr val="black"/>
                </a:solidFill>
                <a:latin typeface="Lucida Console" panose="020B0609040504020204" pitchFamily="49" charset="0"/>
              </a:rPr>
              <a:t> </a:t>
            </a:r>
            <a:r>
              <a:rPr lang="en-GB" sz="1800" dirty="0">
                <a:solidFill>
                  <a:srgbClr val="00008B"/>
                </a:solidFill>
                <a:latin typeface="Lucida Console" panose="020B0609040504020204" pitchFamily="49" charset="0"/>
              </a:rPr>
              <a:t>in</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$Sites</a:t>
            </a:r>
            <a:r>
              <a:rPr lang="en-GB" sz="1800" dirty="0">
                <a:solidFill>
                  <a:prstClr val="black"/>
                </a:solidFill>
                <a:latin typeface="Lucida Console" panose="020B0609040504020204" pitchFamily="49" charset="0"/>
              </a:rPr>
              <a:t>)</a:t>
            </a:r>
          </a:p>
          <a:p>
            <a:r>
              <a:rPr lang="en-GB" sz="1800" dirty="0">
                <a:solidFill>
                  <a:prstClr val="black"/>
                </a:solidFill>
                <a:latin typeface="Lucida Console" panose="020B0609040504020204" pitchFamily="49" charset="0"/>
              </a:rPr>
              <a:t>{</a:t>
            </a: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"Checking"</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URL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Green</a:t>
            </a:r>
            <a:endParaRPr lang="en-US"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Write-Host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"Sharing Capability: "</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Site</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SharingCapability</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ForegroundColor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Yellow</a:t>
            </a:r>
            <a:endParaRPr lang="en-US" sz="1800" dirty="0">
              <a:solidFill>
                <a:prstClr val="black"/>
              </a:solidFill>
              <a:latin typeface="Lucida Console" panose="020B0609040504020204" pitchFamily="49" charset="0"/>
            </a:endParaRPr>
          </a:p>
          <a:p>
            <a:endParaRPr lang="en-GB" sz="1800" dirty="0">
              <a:solidFill>
                <a:prstClr val="black"/>
              </a:solidFill>
              <a:latin typeface="Lucida Console" panose="020B0609040504020204" pitchFamily="49" charset="0"/>
            </a:endParaRPr>
          </a:p>
          <a:p>
            <a:r>
              <a:rPr lang="en-GB" sz="1800" dirty="0">
                <a:solidFill>
                  <a:srgbClr val="0000FF"/>
                </a:solidFill>
                <a:latin typeface="Lucida Console" panose="020B0609040504020204" pitchFamily="49" charset="0"/>
              </a:rPr>
              <a:t>Get-</a:t>
            </a:r>
            <a:r>
              <a:rPr lang="en-GB" sz="1800" dirty="0" err="1">
                <a:solidFill>
                  <a:srgbClr val="0000FF"/>
                </a:solidFill>
                <a:latin typeface="Lucida Console" panose="020B0609040504020204" pitchFamily="49" charset="0"/>
              </a:rPr>
              <a:t>SPOExternalUser</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SiteUrl</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$Site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URL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select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DisplayName</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Email</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InvitedBy</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err="1">
                <a:solidFill>
                  <a:srgbClr val="8A2BE2"/>
                </a:solidFill>
                <a:latin typeface="Lucida Console" panose="020B0609040504020204" pitchFamily="49" charset="0"/>
              </a:rPr>
              <a:t>WhenCreated</a:t>
            </a:r>
            <a:r>
              <a:rPr lang="en-GB" sz="1800" dirty="0">
                <a:solidFill>
                  <a:prstClr val="black"/>
                </a:solidFill>
                <a:latin typeface="Lucida Console" panose="020B0609040504020204" pitchFamily="49" charset="0"/>
              </a:rPr>
              <a:t> </a:t>
            </a:r>
            <a:r>
              <a:rPr lang="en-GB" sz="1800" dirty="0">
                <a:solidFill>
                  <a:srgbClr val="A9A9A9"/>
                </a:solidFill>
                <a:latin typeface="Lucida Console" panose="020B0609040504020204" pitchFamily="49" charset="0"/>
              </a:rPr>
              <a:t>|</a:t>
            </a:r>
            <a:r>
              <a:rPr lang="en-GB" sz="1800" dirty="0">
                <a:solidFill>
                  <a:prstClr val="black"/>
                </a:solidFill>
                <a:latin typeface="Lucida Console" panose="020B0609040504020204" pitchFamily="49" charset="0"/>
              </a:rPr>
              <a:t> </a:t>
            </a:r>
            <a:r>
              <a:rPr lang="en-GB" sz="1800" dirty="0">
                <a:solidFill>
                  <a:srgbClr val="0000FF"/>
                </a:solidFill>
                <a:latin typeface="Lucida Console" panose="020B0609040504020204" pitchFamily="49" charset="0"/>
              </a:rPr>
              <a:t>FT</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AutoSize</a:t>
            </a:r>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r>
              <a:rPr lang="en-GB" sz="1800" dirty="0">
                <a:solidFill>
                  <a:prstClr val="black"/>
                </a:solidFill>
                <a:latin typeface="Lucida Console" panose="020B0609040504020204" pitchFamily="49" charset="0"/>
              </a:rPr>
              <a:t> </a:t>
            </a:r>
          </a:p>
          <a:p>
            <a:endParaRPr lang="en-GB" sz="18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005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052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935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12/10/2021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Site design and site scripts.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12/10/2021 2:09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Explain Site design and site scripts. </a:t>
            </a:r>
          </a:p>
          <a:p>
            <a:endParaRPr lang="en-US" sz="882" b="1"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Site Design GitHub Examples</a:t>
            </a:r>
          </a:p>
          <a:p>
            <a:r>
              <a:rPr lang="en-US" sz="882" u="sng" kern="1200" dirty="0">
                <a:solidFill>
                  <a:schemeClr val="tx1"/>
                </a:solidFill>
                <a:effectLst/>
                <a:latin typeface="Segoe UI Light" pitchFamily="34" charset="0"/>
                <a:ea typeface="+mn-ea"/>
                <a:cs typeface="+mn-cs"/>
                <a:hlinkClick r:id="rId3"/>
              </a:rPr>
              <a:t>https://github.com/SharePoint/sp-dev-site-scripts</a:t>
            </a:r>
            <a:endParaRPr lang="en-US" sz="882" u="sng" kern="1200" dirty="0">
              <a:solidFill>
                <a:schemeClr val="tx1"/>
              </a:solidFill>
              <a:effectLst/>
              <a:latin typeface="Segoe UI Light" pitchFamily="34" charset="0"/>
              <a:ea typeface="+mn-ea"/>
              <a:cs typeface="+mn-cs"/>
            </a:endParaRPr>
          </a:p>
          <a:p>
            <a:endParaRPr lang="en-US" sz="882" u="sng" kern="1200" dirty="0">
              <a:solidFill>
                <a:schemeClr val="tx1"/>
              </a:solidFill>
              <a:effectLst/>
              <a:latin typeface="Segoe UI Light" pitchFamily="34" charset="0"/>
              <a:ea typeface="+mn-ea"/>
              <a:cs typeface="+mn-cs"/>
            </a:endParaRPr>
          </a:p>
          <a:p>
            <a:r>
              <a:rPr lang="en-US" sz="1100" dirty="0"/>
              <a:t> </a:t>
            </a:r>
            <a:r>
              <a:rPr lang="en-US" sz="1800" dirty="0">
                <a:solidFill>
                  <a:srgbClr val="FF4500"/>
                </a:solidFill>
                <a:latin typeface="Lucida Console" panose="020B0609040504020204" pitchFamily="49" charset="0"/>
              </a:rPr>
              <a:t>$id</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Add-</a:t>
            </a:r>
            <a:r>
              <a:rPr lang="en-US" sz="1800" dirty="0" err="1">
                <a:solidFill>
                  <a:srgbClr val="0000FF"/>
                </a:solidFill>
                <a:latin typeface="Lucida Console" panose="020B0609040504020204" pitchFamily="49" charset="0"/>
              </a:rPr>
              <a:t>SPOSiteScript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-Title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ApplyTheme</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-Content</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$site_script1</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-Description</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"MMC Demo Theme"</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ID</a:t>
            </a:r>
          </a:p>
          <a:p>
            <a:r>
              <a:rPr lang="en-GB" sz="1800" dirty="0">
                <a:solidFill>
                  <a:prstClr val="black"/>
                </a:solidFill>
                <a:latin typeface="Lucida Console" panose="020B0609040504020204" pitchFamily="49" charset="0"/>
              </a:rPr>
              <a:t> </a:t>
            </a:r>
          </a:p>
          <a:p>
            <a:r>
              <a:rPr lang="en-GB" sz="1800" dirty="0">
                <a:solidFill>
                  <a:srgbClr val="0000FF"/>
                </a:solidFill>
                <a:latin typeface="Lucida Console" panose="020B0609040504020204" pitchFamily="49" charset="0"/>
              </a:rPr>
              <a:t>Add-</a:t>
            </a:r>
            <a:r>
              <a:rPr lang="en-GB" sz="1800" dirty="0" err="1">
                <a:solidFill>
                  <a:srgbClr val="0000FF"/>
                </a:solidFill>
                <a:latin typeface="Lucida Console" panose="020B0609040504020204" pitchFamily="49" charset="0"/>
              </a:rPr>
              <a:t>SPOSiteDesign</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-Title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"MMC Template Demo"</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WebTemplate</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"64"</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SiteScripts</a:t>
            </a:r>
            <a:r>
              <a:rPr lang="en-GB" sz="1800" dirty="0">
                <a:solidFill>
                  <a:prstClr val="black"/>
                </a:solidFill>
                <a:latin typeface="Lucida Console" panose="020B0609040504020204" pitchFamily="49" charset="0"/>
              </a:rPr>
              <a:t> </a:t>
            </a:r>
            <a:r>
              <a:rPr lang="en-GB" sz="1800" dirty="0">
                <a:solidFill>
                  <a:srgbClr val="FF4500"/>
                </a:solidFill>
                <a:latin typeface="Lucida Console" panose="020B0609040504020204" pitchFamily="49" charset="0"/>
              </a:rPr>
              <a:t>$id</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-Description</a:t>
            </a:r>
            <a:r>
              <a:rPr lang="en-GB" sz="1800" dirty="0">
                <a:solidFill>
                  <a:prstClr val="black"/>
                </a:solidFill>
                <a:latin typeface="Lucida Console" panose="020B0609040504020204" pitchFamily="49" charset="0"/>
              </a:rPr>
              <a:t> </a:t>
            </a:r>
            <a:r>
              <a:rPr lang="en-GB" sz="1800" dirty="0">
                <a:solidFill>
                  <a:srgbClr val="8B0000"/>
                </a:solidFill>
                <a:latin typeface="Lucida Console" panose="020B0609040504020204" pitchFamily="49" charset="0"/>
              </a:rPr>
              <a:t>"MMC Demo Template" </a:t>
            </a:r>
          </a:p>
          <a:p>
            <a:endParaRPr lang="en-US" sz="882" u="sng"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12/10/2021 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7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6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02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94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133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592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604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580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37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753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reference for Lists Manipulation</a:t>
            </a:r>
          </a:p>
          <a:p>
            <a:r>
              <a:rPr lang="en-US" dirty="0"/>
              <a:t>https://www.c-sharpcorner.com/article/list-item-operations-using-csom-with-powershell-for-sharepoi/ </a:t>
            </a:r>
          </a:p>
          <a:p>
            <a:r>
              <a:rPr lang="en-US" dirty="0"/>
              <a:t>https://www.sharepointdiary.com/2014/08/sharepoint-online-add-new-list-item-using-csom-powershell.html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25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395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822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362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96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007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592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4100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504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sz="1800" dirty="0">
                <a:solidFill>
                  <a:srgbClr val="0000FF"/>
                </a:solidFill>
                <a:latin typeface="Lucida Console" panose="020B0609040504020204" pitchFamily="49" charset="0"/>
              </a:rPr>
              <a:t>Add-</a:t>
            </a:r>
            <a:r>
              <a:rPr lang="en-GB" sz="1800" dirty="0" err="1">
                <a:solidFill>
                  <a:srgbClr val="0000FF"/>
                </a:solidFill>
                <a:latin typeface="Lucida Console" panose="020B0609040504020204" pitchFamily="49" charset="0"/>
              </a:rPr>
              <a:t>PnPApp</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-Path</a:t>
            </a:r>
            <a:r>
              <a:rPr lang="en-GB" sz="1800" dirty="0">
                <a:solidFill>
                  <a:prstClr val="black"/>
                </a:solidFill>
                <a:latin typeface="Lucida Console" panose="020B0609040504020204" pitchFamily="49" charset="0"/>
              </a:rPr>
              <a:t> </a:t>
            </a:r>
            <a:r>
              <a:rPr lang="en-GB" sz="1800" dirty="0">
                <a:solidFill>
                  <a:srgbClr val="8A2BE2"/>
                </a:solidFill>
                <a:latin typeface="Lucida Console" panose="020B0609040504020204" pitchFamily="49" charset="0"/>
              </a:rPr>
              <a:t>C:\Jenkins\SPFx\MMCSPFXPowerShell\firstSPFx\sharepoint\solution\first-sp-fx.sppkg</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-Publish</a:t>
            </a:r>
            <a:r>
              <a:rPr lang="en-GB" sz="1800" dirty="0">
                <a:solidFill>
                  <a:prstClr val="black"/>
                </a:solidFill>
                <a:latin typeface="Lucida Console" panose="020B0609040504020204" pitchFamily="49" charset="0"/>
              </a:rPr>
              <a:t> </a:t>
            </a:r>
            <a:r>
              <a:rPr lang="en-GB" sz="1800" dirty="0">
                <a:solidFill>
                  <a:srgbClr val="000080"/>
                </a:solidFill>
                <a:latin typeface="Lucida Console" panose="020B0609040504020204" pitchFamily="49" charset="0"/>
              </a:rPr>
              <a:t>-</a:t>
            </a:r>
            <a:r>
              <a:rPr lang="en-GB" sz="1800" dirty="0" err="1">
                <a:solidFill>
                  <a:srgbClr val="000080"/>
                </a:solidFill>
                <a:latin typeface="Lucida Console" panose="020B0609040504020204" pitchFamily="49" charset="0"/>
              </a:rPr>
              <a:t>SkipFeatureDeployment</a:t>
            </a:r>
            <a:r>
              <a:rPr lang="en-GB" sz="1800" dirty="0">
                <a:solidFill>
                  <a:srgbClr val="000080"/>
                </a:solidFill>
                <a:latin typeface="Lucida Console" panose="020B0609040504020204" pitchFamily="49" charset="0"/>
              </a:rPr>
              <a:t> </a:t>
            </a:r>
          </a:p>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695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54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71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1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28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32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emf"/><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C14A-BAEC-4DF1-9905-C938ACBD7E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03D9B8-5488-4664-B577-F8BBB6784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229E9B2-FCDB-47D4-AF54-9386ECF28D8D}"/>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1C548DC7-F839-41F4-9199-C237D5822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EC117-B1AF-4CAD-B39E-69997B0D107A}"/>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84598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9D3C-CBDD-49B1-916D-4543201E56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61E359-10A8-46FA-92C4-4B88DCAA9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F0603A-298D-4D3E-8F67-4AB6653FF673}"/>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93C483FF-07BD-4ACC-8D1E-C78D01FD1B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FF3481-B267-4890-8F82-86986A7663F6}"/>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217074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F8784-ADEC-4FD3-A1B4-4E667CE7A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F8D973-FC5B-47EE-9259-048D37EA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E7D039-104D-4B77-BE18-C4C25239C93A}"/>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03E08486-6203-42C8-9615-21316C185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7EC8A-3748-43DB-B5AF-894D1FAE461E}"/>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509638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1728" y="0"/>
            <a:ext cx="12190270" cy="6857999"/>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4992" y="6391593"/>
            <a:ext cx="1733550" cy="266700"/>
          </a:xfrm>
          <a:prstGeom prst="rect">
            <a:avLst/>
          </a:prstGeom>
        </p:spPr>
      </p:pic>
      <p:pic>
        <p:nvPicPr>
          <p:cNvPr id="9" name="MS logo gray - EMF">
            <a:extLst>
              <a:ext uri="{FF2B5EF4-FFF2-40B4-BE49-F238E27FC236}">
                <a16:creationId xmlns:a16="http://schemas.microsoft.com/office/drawing/2014/main" id="{68D08D1E-A3C1-4DD6-8588-F4C7BA0936E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picture containing drawing, food, table&#10;&#10;Description automatically generated">
            <a:extLst>
              <a:ext uri="{FF2B5EF4-FFF2-40B4-BE49-F238E27FC236}">
                <a16:creationId xmlns:a16="http://schemas.microsoft.com/office/drawing/2014/main" id="{373673E3-3DF7-45EE-82FE-BAD16BA956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39500" y="0"/>
            <a:ext cx="952500" cy="952500"/>
          </a:xfrm>
          <a:prstGeom prst="rect">
            <a:avLst/>
          </a:prstGeom>
        </p:spPr>
      </p:pic>
      <p:sp>
        <p:nvSpPr>
          <p:cNvPr id="11" name="Rectangle 10">
            <a:extLst>
              <a:ext uri="{FF2B5EF4-FFF2-40B4-BE49-F238E27FC236}">
                <a16:creationId xmlns:a16="http://schemas.microsoft.com/office/drawing/2014/main" id="{96C8C34C-8998-4EF6-BCC6-94D855AAA444}"/>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7058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pic>
        <p:nvPicPr>
          <p:cNvPr id="5" name="Picture 4">
            <a:extLst>
              <a:ext uri="{FF2B5EF4-FFF2-40B4-BE49-F238E27FC236}">
                <a16:creationId xmlns:a16="http://schemas.microsoft.com/office/drawing/2014/main" id="{34DE30AB-49DE-48E0-BA4A-1E375B3C5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3" name="Rectangle 2">
            <a:extLst>
              <a:ext uri="{FF2B5EF4-FFF2-40B4-BE49-F238E27FC236}">
                <a16:creationId xmlns:a16="http://schemas.microsoft.com/office/drawing/2014/main" id="{663C3734-9346-40B4-81E4-DFF74575C25B}"/>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83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32035B4-762D-449B-8B7E-2AC4573EC6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5" name="Rectangle 4">
            <a:extLst>
              <a:ext uri="{FF2B5EF4-FFF2-40B4-BE49-F238E27FC236}">
                <a16:creationId xmlns:a16="http://schemas.microsoft.com/office/drawing/2014/main" id="{1571ABE0-30FD-4316-B201-940E5CD9168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374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2F14C336-6DBF-453D-A217-B55B9EF66B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6" name="Rectangle 5">
            <a:extLst>
              <a:ext uri="{FF2B5EF4-FFF2-40B4-BE49-F238E27FC236}">
                <a16:creationId xmlns:a16="http://schemas.microsoft.com/office/drawing/2014/main" id="{2DA8C704-9F28-47B0-B840-25EA5A4BA1C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906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pic>
        <p:nvPicPr>
          <p:cNvPr id="4" name="Picture 3">
            <a:extLst>
              <a:ext uri="{FF2B5EF4-FFF2-40B4-BE49-F238E27FC236}">
                <a16:creationId xmlns:a16="http://schemas.microsoft.com/office/drawing/2014/main" id="{18A0EEF7-FFCB-4EB1-A4D4-2524ECCF48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
        <p:nvSpPr>
          <p:cNvPr id="5" name="Rectangle 4">
            <a:extLst>
              <a:ext uri="{FF2B5EF4-FFF2-40B4-BE49-F238E27FC236}">
                <a16:creationId xmlns:a16="http://schemas.microsoft.com/office/drawing/2014/main" id="{AAEC9B08-4D05-4B4F-BAD1-2BD1A3A8223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4735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08CB-4AB3-4529-A253-98EF01BC87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FFE71B-B721-481A-B9E5-31A79C94C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55E1C8-1A31-4AAE-9D27-95CA84597339}"/>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1DD4040A-0CAD-4E98-A232-3EB583A77A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40B1C-1AE8-4BE2-B099-DADDBCCEE4C3}"/>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350184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82E4-9EEA-44A4-BA07-B48F1123BC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DC2FFCF-F301-4E4D-82A0-CB7C09F32C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AC596-C0B9-48E4-BC69-67EEE9195AEC}"/>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106349B5-59A4-484C-8B69-CB2CED978B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6975E1-612C-4C47-B8F0-EA0880D17334}"/>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53042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65AA-8C1F-4D26-AA09-8A0AC3292D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69A5AD-A2DB-4642-86CE-5C61B52FB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178526-321E-494E-85C9-F05F763119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6A736C-77AA-4EA5-B993-ED67367A9B12}"/>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6" name="Footer Placeholder 5">
            <a:extLst>
              <a:ext uri="{FF2B5EF4-FFF2-40B4-BE49-F238E27FC236}">
                <a16:creationId xmlns:a16="http://schemas.microsoft.com/office/drawing/2014/main" id="{B0ADF920-AE8F-4754-9589-6FF8385D57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939F85-4B00-41B7-A4D2-0A377207A6D1}"/>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9028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F2A-B19A-4135-88B8-5AD5B670AB5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09D4B1-FC0F-4CCD-8713-22833FDDF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187CCC-67CE-4FA9-BD3B-351732B67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479F9B2-10CC-4F52-A6C5-58DD12B71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570DF-C74C-401D-8500-547305C672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D689AB-B336-4615-A058-BEA29ABAF799}"/>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8" name="Footer Placeholder 7">
            <a:extLst>
              <a:ext uri="{FF2B5EF4-FFF2-40B4-BE49-F238E27FC236}">
                <a16:creationId xmlns:a16="http://schemas.microsoft.com/office/drawing/2014/main" id="{344C88D3-413B-48D6-B04C-2A966B75DD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B1D557-3703-4FD9-B3C9-D6399D40258F}"/>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400036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764F-224F-4DCC-BBE2-9B5A689C499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300DDF-06A4-4E9A-8AF5-CB13D5647E58}"/>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4" name="Footer Placeholder 3">
            <a:extLst>
              <a:ext uri="{FF2B5EF4-FFF2-40B4-BE49-F238E27FC236}">
                <a16:creationId xmlns:a16="http://schemas.microsoft.com/office/drawing/2014/main" id="{183EF1F2-A0FC-47DE-8775-DCD3991D71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4499F-5020-46F2-B981-29F102AA217F}"/>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40228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AD1CD4-2A23-44EC-8387-905E24F51321}"/>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3" name="Footer Placeholder 2">
            <a:extLst>
              <a:ext uri="{FF2B5EF4-FFF2-40B4-BE49-F238E27FC236}">
                <a16:creationId xmlns:a16="http://schemas.microsoft.com/office/drawing/2014/main" id="{C8FD037C-B932-41D1-B690-75CE10448C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2417CC5-932A-4841-AF75-438F0CCBA64E}"/>
              </a:ext>
            </a:extLst>
          </p:cNvPr>
          <p:cNvSpPr>
            <a:spLocks noGrp="1"/>
          </p:cNvSpPr>
          <p:nvPr>
            <p:ph type="sldNum" sz="quarter" idx="12"/>
          </p:nvPr>
        </p:nvSpPr>
        <p:spPr/>
        <p:txBody>
          <a:bodyPr/>
          <a:lstStyle/>
          <a:p>
            <a:fld id="{B12A9EF9-E344-4EB4-8017-C563DB9E448A}" type="slidenum">
              <a:rPr lang="en-GB" smtClean="0"/>
              <a:t>‹#›</a:t>
            </a:fld>
            <a:endParaRPr lang="en-GB"/>
          </a:p>
        </p:txBody>
      </p:sp>
      <p:sp>
        <p:nvSpPr>
          <p:cNvPr id="5" name="Rectangle 4">
            <a:extLst>
              <a:ext uri="{FF2B5EF4-FFF2-40B4-BE49-F238E27FC236}">
                <a16:creationId xmlns:a16="http://schemas.microsoft.com/office/drawing/2014/main" id="{54E91D26-18EA-440B-ACEE-7BDEA181FCFF}"/>
              </a:ext>
            </a:extLst>
          </p:cNvPr>
          <p:cNvSpPr/>
          <p:nvPr userDrawn="1"/>
        </p:nvSpPr>
        <p:spPr>
          <a:xfrm>
            <a:off x="0" y="6724073"/>
            <a:ext cx="12192000" cy="1339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7A66BB5-5FEA-4373-9827-696FCFDB03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4716" y="6417519"/>
            <a:ext cx="1733550" cy="266700"/>
          </a:xfrm>
          <a:prstGeom prst="rect">
            <a:avLst/>
          </a:prstGeom>
        </p:spPr>
      </p:pic>
    </p:spTree>
    <p:extLst>
      <p:ext uri="{BB962C8B-B14F-4D97-AF65-F5344CB8AC3E}">
        <p14:creationId xmlns:p14="http://schemas.microsoft.com/office/powerpoint/2010/main" val="46444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8E9F-595C-4980-9499-2B6C3E4F1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5FFD49-C05A-4BD0-B776-479E37B7BB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A7700D-38A3-4D12-92D0-C0E0FC251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C5648-2BE0-4F3C-B3B5-9101CFA5AE3F}"/>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6" name="Footer Placeholder 5">
            <a:extLst>
              <a:ext uri="{FF2B5EF4-FFF2-40B4-BE49-F238E27FC236}">
                <a16:creationId xmlns:a16="http://schemas.microsoft.com/office/drawing/2014/main" id="{A8EC9D91-A98A-488E-ACB8-7652C9939A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211423-FA28-4794-AEDC-9B434BA11701}"/>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160558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F29E-7D14-4DAE-A302-B58052EE0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C665734-1831-4C5C-8010-F4890F1E0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EF3169-7875-46BC-85C3-C45DDA2C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2D013-B300-4FF2-8600-B5A46F9D8586}"/>
              </a:ext>
            </a:extLst>
          </p:cNvPr>
          <p:cNvSpPr>
            <a:spLocks noGrp="1"/>
          </p:cNvSpPr>
          <p:nvPr>
            <p:ph type="dt" sz="half" idx="10"/>
          </p:nvPr>
        </p:nvSpPr>
        <p:spPr/>
        <p:txBody>
          <a:bodyPr/>
          <a:lstStyle/>
          <a:p>
            <a:fld id="{1267B643-3F04-4A35-870A-473C0EE4DB12}" type="datetimeFigureOut">
              <a:rPr lang="en-GB" smtClean="0"/>
              <a:t>10/12/2021</a:t>
            </a:fld>
            <a:endParaRPr lang="en-GB"/>
          </a:p>
        </p:txBody>
      </p:sp>
      <p:sp>
        <p:nvSpPr>
          <p:cNvPr id="6" name="Footer Placeholder 5">
            <a:extLst>
              <a:ext uri="{FF2B5EF4-FFF2-40B4-BE49-F238E27FC236}">
                <a16:creationId xmlns:a16="http://schemas.microsoft.com/office/drawing/2014/main" id="{BF6BDC6A-E91C-4474-920A-6F7FC99065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0F8B71-00A6-428C-B41A-966E5B661EA6}"/>
              </a:ext>
            </a:extLst>
          </p:cNvPr>
          <p:cNvSpPr>
            <a:spLocks noGrp="1"/>
          </p:cNvSpPr>
          <p:nvPr>
            <p:ph type="sldNum" sz="quarter" idx="12"/>
          </p:nvPr>
        </p:nvSpPr>
        <p:spPr/>
        <p:txBody>
          <a:bodyPr/>
          <a:lstStyle/>
          <a:p>
            <a:fld id="{B12A9EF9-E344-4EB4-8017-C563DB9E448A}" type="slidenum">
              <a:rPr lang="en-GB" smtClean="0"/>
              <a:t>‹#›</a:t>
            </a:fld>
            <a:endParaRPr lang="en-GB"/>
          </a:p>
        </p:txBody>
      </p:sp>
    </p:spTree>
    <p:extLst>
      <p:ext uri="{BB962C8B-B14F-4D97-AF65-F5344CB8AC3E}">
        <p14:creationId xmlns:p14="http://schemas.microsoft.com/office/powerpoint/2010/main" val="348121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9CAC0-DC98-4AE5-80E8-EF1BC831D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70EFCF-5182-4400-8BA1-56DA40254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368C01-FCAB-4358-8BA7-74EA130E3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7B643-3F04-4A35-870A-473C0EE4DB12}" type="datetimeFigureOut">
              <a:rPr lang="en-GB" smtClean="0"/>
              <a:t>10/12/2021</a:t>
            </a:fld>
            <a:endParaRPr lang="en-GB"/>
          </a:p>
        </p:txBody>
      </p:sp>
      <p:sp>
        <p:nvSpPr>
          <p:cNvPr id="5" name="Footer Placeholder 4">
            <a:extLst>
              <a:ext uri="{FF2B5EF4-FFF2-40B4-BE49-F238E27FC236}">
                <a16:creationId xmlns:a16="http://schemas.microsoft.com/office/drawing/2014/main" id="{45EBD5E8-37BE-4131-9994-24D984FFD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1363CB2-92D3-48FF-9210-7AA9A72DA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A9EF9-E344-4EB4-8017-C563DB9E448A}" type="slidenum">
              <a:rPr lang="en-GB" smtClean="0"/>
              <a:t>‹#›</a:t>
            </a:fld>
            <a:endParaRPr lang="en-GB"/>
          </a:p>
        </p:txBody>
      </p:sp>
    </p:spTree>
    <p:extLst>
      <p:ext uri="{BB962C8B-B14F-4D97-AF65-F5344CB8AC3E}">
        <p14:creationId xmlns:p14="http://schemas.microsoft.com/office/powerpoint/2010/main" val="498522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mailto:admin@contoso.co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tenant-admin.sharepoint.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linkedin.com/in/jenkinsns/" TargetMode="External"/><Relationship Id="rId18" Type="http://schemas.openxmlformats.org/officeDocument/2006/relationships/image" Target="../media/image19.jp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6.jpg"/><Relationship Id="rId17" Type="http://schemas.openxmlformats.org/officeDocument/2006/relationships/hyperlink" Target="http://www.jenkinsblogs.com/" TargetMode="External"/><Relationship Id="rId2" Type="http://schemas.openxmlformats.org/officeDocument/2006/relationships/image" Target="../media/image7.jpe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png"/><Relationship Id="rId5" Type="http://schemas.openxmlformats.org/officeDocument/2006/relationships/image" Target="../media/image10.png"/><Relationship Id="rId15" Type="http://schemas.openxmlformats.org/officeDocument/2006/relationships/hyperlink" Target="mailto:jenkinsns@gmail.com" TargetMode="External"/><Relationship Id="rId10" Type="http://schemas.openxmlformats.org/officeDocument/2006/relationships/image" Target="../media/image15.png"/><Relationship Id="rId19" Type="http://schemas.openxmlformats.org/officeDocument/2006/relationships/hyperlink" Target="https://www.youtube.com/user/jenkinsns" TargetMode="Externa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powershell/module/sharepoint-online/set-sposite?view=sharepoint-ps"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51.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powershell/module/sharepoint-online/set-sposite?view=sharepoint-ps"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www.microsoft.com/en-us/download/details.aspx?id=42038"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microsoft.com/devicelogin"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powershell/module/sharepoint-pnp/new-pnplist?view=sharepoint-ps"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shell/sharepoint/?view=sharepoint-p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shell/module/sharepoint-online/?view=sharepoint-p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docs.microsoft.com/en-us/powershell/module/sharepoint-pnp/get-pnpaaduser?view=sharepoint-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 and PowerShell </a:t>
            </a:r>
          </a:p>
        </p:txBody>
      </p:sp>
      <p:pic>
        <p:nvPicPr>
          <p:cNvPr id="2056" name="Picture 8" descr="New Script – LicenseAndHold.ps1 – License/Delicense users in batches and  place on hold – Mike Parker on 365">
            <a:extLst>
              <a:ext uri="{FF2B5EF4-FFF2-40B4-BE49-F238E27FC236}">
                <a16:creationId xmlns:a16="http://schemas.microsoft.com/office/drawing/2014/main" id="{B909E951-E82F-45F1-A5B5-8D9285FE2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848" y="4355840"/>
            <a:ext cx="1948932" cy="194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is OfficeDevPnP?</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Microsoft-sponsored Community Project </a:t>
            </a:r>
          </a:p>
          <a:p>
            <a:pPr marL="742950" lvl="1" indent="-285750">
              <a:lnSpc>
                <a:spcPct val="150000"/>
              </a:lnSpc>
              <a:buFont typeface="Wingdings" panose="05000000000000000000" pitchFamily="2" charset="2"/>
              <a:buChar char="§"/>
              <a:defRPr/>
            </a:pPr>
            <a:r>
              <a:rPr kumimoji="0" lang="en-US" sz="16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“sponsored”, not “supported”, it’s all open source, available on GitHub</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Originally formed by a group of consultants working on the transformation of development practices from SharePoint On-Premises to SharePoint Online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Transforming SharePoint full Trust Code Solutions to the add-in model</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 open-source community effort with both internal (Microsoft) and external contributors.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 directly linked with the official Patterns and Practices team at Microsoft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Everyone involved is a volunteer, they all have their day jobs.</a:t>
            </a:r>
            <a:endParaRPr lang="en-US" dirty="0">
              <a:solidFill>
                <a:prstClr val="black"/>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C60CC87-BEDA-4AB3-9C50-609AF63AD73F}"/>
              </a:ext>
            </a:extLst>
          </p:cNvPr>
          <p:cNvPicPr>
            <a:picLocks noChangeAspect="1"/>
          </p:cNvPicPr>
          <p:nvPr/>
        </p:nvPicPr>
        <p:blipFill>
          <a:blip r:embed="rId3"/>
          <a:stretch>
            <a:fillRect/>
          </a:stretch>
        </p:blipFill>
        <p:spPr>
          <a:xfrm>
            <a:off x="7764881" y="313918"/>
            <a:ext cx="2060627" cy="914479"/>
          </a:xfrm>
          <a:prstGeom prst="rect">
            <a:avLst/>
          </a:prstGeom>
        </p:spPr>
      </p:pic>
    </p:spTree>
    <p:extLst>
      <p:ext uri="{BB962C8B-B14F-4D97-AF65-F5344CB8AC3E}">
        <p14:creationId xmlns:p14="http://schemas.microsoft.com/office/powerpoint/2010/main" val="24516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938992"/>
          </a:xfrm>
          <a:prstGeom prst="rect">
            <a:avLst/>
          </a:prstGeom>
          <a:noFill/>
        </p:spPr>
        <p:txBody>
          <a:bodyPr wrap="square">
            <a:spAutoFit/>
          </a:bodyPr>
          <a:lstStyle/>
          <a:p>
            <a:pPr algn="ctr" defTabSz="1955424">
              <a:spcBef>
                <a:spcPct val="0"/>
              </a:spcBef>
              <a:defRPr/>
            </a:pPr>
            <a:r>
              <a:rPr lang="en-US" sz="6000" dirty="0">
                <a:solidFill>
                  <a:srgbClr val="0070C0"/>
                </a:solidFill>
              </a:rPr>
              <a:t>SharePoint online </a:t>
            </a:r>
          </a:p>
          <a:p>
            <a:pPr algn="ctr" defTabSz="1955424">
              <a:spcBef>
                <a:spcPct val="0"/>
              </a:spcBef>
              <a:defRPr/>
            </a:pPr>
            <a:r>
              <a:rPr lang="en-US" sz="6000" dirty="0">
                <a:solidFill>
                  <a:srgbClr val="0070C0"/>
                </a:solidFill>
              </a:rPr>
              <a:t>PowerShell</a:t>
            </a:r>
          </a:p>
        </p:txBody>
      </p:sp>
    </p:spTree>
    <p:extLst>
      <p:ext uri="{BB962C8B-B14F-4D97-AF65-F5344CB8AC3E}">
        <p14:creationId xmlns:p14="http://schemas.microsoft.com/office/powerpoint/2010/main" val="72095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do we need?</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SharePoint Online Management Shell</a:t>
            </a:r>
            <a:endParaRPr lang="en-US" b="1" dirty="0">
              <a:solidFill>
                <a:srgbClr val="0070C0"/>
              </a:solidFill>
              <a:latin typeface="Segoe UI" panose="020B0502040204020203" pitchFamily="34" charset="0"/>
              <a:cs typeface="Segoe UI" panose="020B0502040204020203" pitchFamily="34" charset="0"/>
            </a:endParaRPr>
          </a:p>
        </p:txBody>
      </p:sp>
      <p:sp>
        <p:nvSpPr>
          <p:cNvPr id="7" name="Text Placeholder 5">
            <a:extLst>
              <a:ext uri="{FF2B5EF4-FFF2-40B4-BE49-F238E27FC236}">
                <a16:creationId xmlns:a16="http://schemas.microsoft.com/office/drawing/2014/main" id="{B8D428E4-6C02-4E02-B99E-98A192D1ED97}"/>
              </a:ext>
            </a:extLst>
          </p:cNvPr>
          <p:cNvSpPr txBox="1">
            <a:spLocks/>
          </p:cNvSpPr>
          <p:nvPr/>
        </p:nvSpPr>
        <p:spPr>
          <a:xfrm>
            <a:off x="437808" y="2191266"/>
            <a:ext cx="11480170" cy="39145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3175" indent="-3175" algn="l" defTabSz="914400" rtl="0" eaLnBrk="1" latinLnBrk="0" hangingPunct="1">
              <a:lnSpc>
                <a:spcPct val="90000"/>
              </a:lnSpc>
              <a:spcBef>
                <a:spcPts val="30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spcAft>
                <a:spcPts val="600"/>
              </a:spcAft>
              <a:buFont typeface="Arial" panose="020B0604020202020204" pitchFamily="34" charset="0"/>
              <a:buNone/>
            </a:pPr>
            <a:r>
              <a:rPr lang="en-US" dirty="0"/>
              <a:t>The SharePoint Management Shell is a Windows PowerShell module that lets you run command-line operations. SharePoint Admin can use it to manage SharePoint Online users, sites, and site collections. </a:t>
            </a:r>
          </a:p>
          <a:p>
            <a:pPr marL="231775" lvl="1" indent="-457200">
              <a:lnSpc>
                <a:spcPct val="150000"/>
              </a:lnSpc>
              <a:spcBef>
                <a:spcPts val="600"/>
              </a:spcBef>
              <a:spcAft>
                <a:spcPts val="600"/>
              </a:spcAft>
              <a:buFont typeface="+mj-lt"/>
              <a:buAutoNum type="arabicPeriod"/>
            </a:pPr>
            <a:r>
              <a:rPr lang="en-US" dirty="0"/>
              <a:t>SharePoint Admin role</a:t>
            </a:r>
          </a:p>
          <a:p>
            <a:pPr marL="231775" lvl="1" indent="-457200">
              <a:lnSpc>
                <a:spcPct val="150000"/>
              </a:lnSpc>
              <a:spcBef>
                <a:spcPts val="600"/>
              </a:spcBef>
              <a:spcAft>
                <a:spcPts val="600"/>
              </a:spcAft>
              <a:buFont typeface="+mj-lt"/>
              <a:buAutoNum type="arabicPeriod"/>
            </a:pPr>
            <a:r>
              <a:rPr lang="en-US" dirty="0"/>
              <a:t>Install SharePoint Online Management Shell</a:t>
            </a:r>
          </a:p>
          <a:p>
            <a:pPr marL="231775" lvl="1" indent="-457200">
              <a:lnSpc>
                <a:spcPct val="150000"/>
              </a:lnSpc>
              <a:spcBef>
                <a:spcPts val="600"/>
              </a:spcBef>
              <a:spcAft>
                <a:spcPts val="600"/>
              </a:spcAft>
              <a:buFont typeface="+mj-lt"/>
              <a:buAutoNum type="arabicPeriod"/>
            </a:pPr>
            <a:endParaRPr lang="en-US" dirty="0"/>
          </a:p>
          <a:p>
            <a:pPr marL="231775" lvl="1" indent="-457200">
              <a:lnSpc>
                <a:spcPct val="150000"/>
              </a:lnSpc>
              <a:spcBef>
                <a:spcPts val="600"/>
              </a:spcBef>
              <a:spcAft>
                <a:spcPts val="600"/>
              </a:spcAft>
              <a:buFont typeface="+mj-lt"/>
              <a:buAutoNum type="arabicPeriod"/>
            </a:pPr>
            <a:endParaRPr lang="en-US" sz="200" dirty="0"/>
          </a:p>
          <a:p>
            <a:pPr marL="231775" lvl="1" indent="-457200">
              <a:lnSpc>
                <a:spcPct val="150000"/>
              </a:lnSpc>
              <a:spcBef>
                <a:spcPts val="600"/>
              </a:spcBef>
              <a:spcAft>
                <a:spcPts val="600"/>
              </a:spcAft>
              <a:buFont typeface="+mj-lt"/>
              <a:buAutoNum type="arabicPeriod"/>
            </a:pPr>
            <a:r>
              <a:rPr lang="en-US" dirty="0"/>
              <a:t>Connect SharePoint Online service</a:t>
            </a:r>
          </a:p>
        </p:txBody>
      </p:sp>
      <p:sp>
        <p:nvSpPr>
          <p:cNvPr id="6" name="Rectangle 5">
            <a:extLst>
              <a:ext uri="{FF2B5EF4-FFF2-40B4-BE49-F238E27FC236}">
                <a16:creationId xmlns:a16="http://schemas.microsoft.com/office/drawing/2014/main" id="{25090239-6C7B-4B33-A8A2-7587A7574E65}"/>
              </a:ext>
            </a:extLst>
          </p:cNvPr>
          <p:cNvSpPr/>
          <p:nvPr/>
        </p:nvSpPr>
        <p:spPr>
          <a:xfrm>
            <a:off x="939671" y="4781842"/>
            <a:ext cx="8755629" cy="307777"/>
          </a:xfrm>
          <a:prstGeom prst="rect">
            <a:avLst/>
          </a:prstGeom>
        </p:spPr>
        <p:txBody>
          <a:bodyPr wrap="square">
            <a:spAutoFit/>
          </a:bodyPr>
          <a:lstStyle/>
          <a:p>
            <a:r>
              <a:rPr lang="en-US" sz="1400" dirty="0">
                <a:solidFill>
                  <a:srgbClr val="0000FF"/>
                </a:solidFill>
                <a:latin typeface="Lucida Console" panose="020B0609040504020204" pitchFamily="49" charset="0"/>
              </a:rPr>
              <a:t>Install-Module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–Name </a:t>
            </a:r>
            <a:r>
              <a:rPr lang="en-US" sz="1400" dirty="0" err="1">
                <a:solidFill>
                  <a:srgbClr val="8A2BE2"/>
                </a:solidFill>
                <a:latin typeface="Lucida Console" panose="020B0609040504020204" pitchFamily="49" charset="0"/>
              </a:rPr>
              <a:t>Microsoft.Online.SharePoint.PowerShell</a:t>
            </a:r>
            <a:r>
              <a:rPr lang="en-US" sz="1400" dirty="0">
                <a:solidFill>
                  <a:srgbClr val="8A2BE2"/>
                </a:solidFill>
                <a:latin typeface="Lucida Console" panose="020B0609040504020204" pitchFamily="49" charset="0"/>
              </a:rPr>
              <a:t> </a:t>
            </a:r>
          </a:p>
        </p:txBody>
      </p:sp>
      <p:sp>
        <p:nvSpPr>
          <p:cNvPr id="8" name="Rectangle 7">
            <a:extLst>
              <a:ext uri="{FF2B5EF4-FFF2-40B4-BE49-F238E27FC236}">
                <a16:creationId xmlns:a16="http://schemas.microsoft.com/office/drawing/2014/main" id="{E4EBBBB7-3697-42ED-8238-C094CCF07FA5}"/>
              </a:ext>
            </a:extLst>
          </p:cNvPr>
          <p:cNvSpPr/>
          <p:nvPr/>
        </p:nvSpPr>
        <p:spPr>
          <a:xfrm>
            <a:off x="874357" y="5927527"/>
            <a:ext cx="9135883" cy="307777"/>
          </a:xfrm>
          <a:prstGeom prst="rect">
            <a:avLst/>
          </a:prstGeom>
        </p:spPr>
        <p:txBody>
          <a:bodyPr wrap="square">
            <a:spAutoFit/>
          </a:bodyPr>
          <a:lstStyle/>
          <a:p>
            <a:r>
              <a:rPr lang="en-US" sz="1400" dirty="0"/>
              <a:t> </a:t>
            </a:r>
            <a:r>
              <a:rPr lang="en-US" sz="1400" dirty="0">
                <a:solidFill>
                  <a:srgbClr val="0000FF"/>
                </a:solidFill>
                <a:latin typeface="Lucida Console" panose="020B0609040504020204" pitchFamily="49" charset="0"/>
              </a:rPr>
              <a:t>Connect-</a:t>
            </a:r>
            <a:r>
              <a:rPr lang="en-US" sz="1400" dirty="0" err="1">
                <a:solidFill>
                  <a:srgbClr val="0000FF"/>
                </a:solidFill>
                <a:latin typeface="Lucida Console" panose="020B0609040504020204" pitchFamily="49" charset="0"/>
              </a:rPr>
              <a:t>SPOService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a:t>
            </a:r>
            <a:r>
              <a:rPr lang="en-US" sz="1400" dirty="0" err="1">
                <a:solidFill>
                  <a:srgbClr val="00008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8A2BE2"/>
                </a:solidFill>
                <a:latin typeface="Lucida Console" panose="020B0609040504020204" pitchFamily="49" charset="0"/>
              </a:rPr>
              <a:t>https://</a:t>
            </a:r>
            <a:r>
              <a:rPr lang="en-US" sz="1400" dirty="0">
                <a:solidFill>
                  <a:srgbClr val="A82D00"/>
                </a:solidFill>
                <a:latin typeface="Lucida Console" panose="020B0609040504020204" pitchFamily="49" charset="0"/>
              </a:rPr>
              <a:t>OrgName</a:t>
            </a:r>
            <a:r>
              <a:rPr lang="en-US" sz="14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6979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SharePoint Online Management Shell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First you can check if you have already installed the SharePoint Online Management Shell</a:t>
            </a:r>
          </a:p>
        </p:txBody>
      </p:sp>
      <p:sp>
        <p:nvSpPr>
          <p:cNvPr id="7" name="TextBox 6">
            <a:extLst>
              <a:ext uri="{FF2B5EF4-FFF2-40B4-BE49-F238E27FC236}">
                <a16:creationId xmlns:a16="http://schemas.microsoft.com/office/drawing/2014/main" id="{95598094-9761-449F-BFEA-4122C822FF74}"/>
              </a:ext>
            </a:extLst>
          </p:cNvPr>
          <p:cNvSpPr txBox="1"/>
          <p:nvPr/>
        </p:nvSpPr>
        <p:spPr>
          <a:xfrm>
            <a:off x="808991" y="1960735"/>
            <a:ext cx="9874559" cy="338554"/>
          </a:xfrm>
          <a:prstGeom prst="rect">
            <a:avLst/>
          </a:prstGeom>
          <a:noFill/>
        </p:spPr>
        <p:txBody>
          <a:bodyPr wrap="square">
            <a:spAutoFit/>
          </a:bodyPr>
          <a:lstStyle/>
          <a:p>
            <a:r>
              <a:rPr lang="en-GB" sz="1600" dirty="0">
                <a:solidFill>
                  <a:srgbClr val="FF0000"/>
                </a:solidFill>
              </a:rPr>
              <a:t>Get-Module -Name </a:t>
            </a:r>
            <a:r>
              <a:rPr lang="en-GB" sz="1600" dirty="0" err="1">
                <a:solidFill>
                  <a:srgbClr val="FF0000"/>
                </a:solidFill>
              </a:rPr>
              <a:t>Microsoft.Online.SharePoint.PowerShell</a:t>
            </a:r>
            <a:r>
              <a:rPr lang="en-GB" sz="1600" dirty="0">
                <a:solidFill>
                  <a:srgbClr val="FF0000"/>
                </a:solidFill>
              </a:rPr>
              <a:t> -</a:t>
            </a:r>
            <a:r>
              <a:rPr lang="en-GB" sz="1600" dirty="0" err="1">
                <a:solidFill>
                  <a:srgbClr val="FF0000"/>
                </a:solidFill>
              </a:rPr>
              <a:t>ListAvailable</a:t>
            </a:r>
            <a:r>
              <a:rPr lang="en-GB" sz="1600" dirty="0">
                <a:solidFill>
                  <a:srgbClr val="FF0000"/>
                </a:solidFill>
              </a:rPr>
              <a:t> | Select </a:t>
            </a:r>
            <a:r>
              <a:rPr lang="en-GB" sz="1600" dirty="0" err="1">
                <a:solidFill>
                  <a:srgbClr val="FF0000"/>
                </a:solidFill>
              </a:rPr>
              <a:t>Name,Version</a:t>
            </a:r>
            <a:endParaRPr lang="en-GB" sz="1600" dirty="0">
              <a:solidFill>
                <a:srgbClr val="FF0000"/>
              </a:solidFill>
            </a:endParaRPr>
          </a:p>
        </p:txBody>
      </p:sp>
      <p:sp>
        <p:nvSpPr>
          <p:cNvPr id="11" name="TextBox 10">
            <a:extLst>
              <a:ext uri="{FF2B5EF4-FFF2-40B4-BE49-F238E27FC236}">
                <a16:creationId xmlns:a16="http://schemas.microsoft.com/office/drawing/2014/main" id="{B2429D09-8D7F-4337-A56E-35C065302CC1}"/>
              </a:ext>
            </a:extLst>
          </p:cNvPr>
          <p:cNvSpPr txBox="1"/>
          <p:nvPr/>
        </p:nvSpPr>
        <p:spPr>
          <a:xfrm>
            <a:off x="535390" y="2505670"/>
            <a:ext cx="10148159"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If your operating system is using PowerShell 5 or newer, you can also install the SharePoint Online Management Shell by running the following command in administrative mode</a:t>
            </a:r>
            <a:r>
              <a:rPr lang="en-GB" dirty="0"/>
              <a:t>:</a:t>
            </a:r>
          </a:p>
        </p:txBody>
      </p:sp>
      <p:sp>
        <p:nvSpPr>
          <p:cNvPr id="13" name="TextBox 12">
            <a:extLst>
              <a:ext uri="{FF2B5EF4-FFF2-40B4-BE49-F238E27FC236}">
                <a16:creationId xmlns:a16="http://schemas.microsoft.com/office/drawing/2014/main" id="{EAB11FB7-6004-41CC-95B0-247EDE8C18D2}"/>
              </a:ext>
            </a:extLst>
          </p:cNvPr>
          <p:cNvSpPr txBox="1"/>
          <p:nvPr/>
        </p:nvSpPr>
        <p:spPr>
          <a:xfrm>
            <a:off x="808991" y="3152001"/>
            <a:ext cx="6097554" cy="338554"/>
          </a:xfrm>
          <a:prstGeom prst="rect">
            <a:avLst/>
          </a:prstGeom>
          <a:noFill/>
        </p:spPr>
        <p:txBody>
          <a:bodyPr wrap="square">
            <a:spAutoFit/>
          </a:bodyPr>
          <a:lstStyle/>
          <a:p>
            <a:r>
              <a:rPr lang="en-GB" sz="1600" dirty="0">
                <a:solidFill>
                  <a:srgbClr val="FF0000"/>
                </a:solidFill>
              </a:rPr>
              <a:t>Install-Module -Name </a:t>
            </a:r>
            <a:r>
              <a:rPr lang="en-GB" sz="1600" dirty="0" err="1">
                <a:solidFill>
                  <a:srgbClr val="FF0000"/>
                </a:solidFill>
              </a:rPr>
              <a:t>Microsoft.Online.SharePoint.PowerShell</a:t>
            </a:r>
            <a:endParaRPr lang="en-GB" sz="1600" dirty="0">
              <a:solidFill>
                <a:srgbClr val="FF0000"/>
              </a:solidFill>
            </a:endParaRPr>
          </a:p>
        </p:txBody>
      </p:sp>
      <p:sp>
        <p:nvSpPr>
          <p:cNvPr id="15" name="TextBox 14">
            <a:extLst>
              <a:ext uri="{FF2B5EF4-FFF2-40B4-BE49-F238E27FC236}">
                <a16:creationId xmlns:a16="http://schemas.microsoft.com/office/drawing/2014/main" id="{D6C5ACED-D7E1-4C30-BF81-D7C59AD2822A}"/>
              </a:ext>
            </a:extLst>
          </p:cNvPr>
          <p:cNvSpPr txBox="1"/>
          <p:nvPr/>
        </p:nvSpPr>
        <p:spPr>
          <a:xfrm>
            <a:off x="535390" y="3706000"/>
            <a:ext cx="10409418"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If you don't have administrative privileges on the system, you can install the SharePoint Online Management Shell only for the current user by running the following command:</a:t>
            </a:r>
          </a:p>
        </p:txBody>
      </p:sp>
      <p:sp>
        <p:nvSpPr>
          <p:cNvPr id="17" name="TextBox 16">
            <a:extLst>
              <a:ext uri="{FF2B5EF4-FFF2-40B4-BE49-F238E27FC236}">
                <a16:creationId xmlns:a16="http://schemas.microsoft.com/office/drawing/2014/main" id="{DD35FBB6-4DE3-48B2-8D23-CFA3BF7EB95A}"/>
              </a:ext>
            </a:extLst>
          </p:cNvPr>
          <p:cNvSpPr txBox="1"/>
          <p:nvPr/>
        </p:nvSpPr>
        <p:spPr>
          <a:xfrm>
            <a:off x="808990" y="4352331"/>
            <a:ext cx="7999107" cy="338554"/>
          </a:xfrm>
          <a:prstGeom prst="rect">
            <a:avLst/>
          </a:prstGeom>
          <a:noFill/>
        </p:spPr>
        <p:txBody>
          <a:bodyPr wrap="square">
            <a:spAutoFit/>
          </a:bodyPr>
          <a:lstStyle/>
          <a:p>
            <a:r>
              <a:rPr lang="en-GB" sz="1600" dirty="0">
                <a:solidFill>
                  <a:srgbClr val="FF0000"/>
                </a:solidFill>
              </a:rPr>
              <a:t>Install-Module -Name </a:t>
            </a:r>
            <a:r>
              <a:rPr lang="en-GB" sz="1600" dirty="0" err="1">
                <a:solidFill>
                  <a:srgbClr val="FF0000"/>
                </a:solidFill>
              </a:rPr>
              <a:t>Microsoft.Online.SharePoint.PowerShell</a:t>
            </a:r>
            <a:r>
              <a:rPr lang="en-GB" sz="1600" dirty="0">
                <a:solidFill>
                  <a:srgbClr val="FF0000"/>
                </a:solidFill>
              </a:rPr>
              <a:t> -Scope </a:t>
            </a:r>
            <a:r>
              <a:rPr lang="en-GB" sz="1600" dirty="0" err="1">
                <a:solidFill>
                  <a:srgbClr val="FF0000"/>
                </a:solidFill>
              </a:rPr>
              <a:t>CurrentUser</a:t>
            </a:r>
            <a:endParaRPr lang="en-GB" sz="1600" dirty="0">
              <a:solidFill>
                <a:srgbClr val="FF0000"/>
              </a:solidFill>
            </a:endParaRPr>
          </a:p>
        </p:txBody>
      </p:sp>
      <p:sp>
        <p:nvSpPr>
          <p:cNvPr id="19" name="TextBox 18">
            <a:extLst>
              <a:ext uri="{FF2B5EF4-FFF2-40B4-BE49-F238E27FC236}">
                <a16:creationId xmlns:a16="http://schemas.microsoft.com/office/drawing/2014/main" id="{34D11FDA-6586-470D-930A-1DB750F780FB}"/>
              </a:ext>
            </a:extLst>
          </p:cNvPr>
          <p:cNvSpPr txBox="1"/>
          <p:nvPr/>
        </p:nvSpPr>
        <p:spPr>
          <a:xfrm>
            <a:off x="488735" y="4924973"/>
            <a:ext cx="11370473" cy="646331"/>
          </a:xfrm>
          <a:prstGeom prst="rect">
            <a:avLst/>
          </a:prstGeom>
          <a:noFill/>
        </p:spPr>
        <p:txBody>
          <a:bodyPr wrap="square">
            <a:spAutoFit/>
          </a:bodyPr>
          <a:lstStyle/>
          <a:p>
            <a:r>
              <a:rPr lang="en-GB" dirty="0">
                <a:solidFill>
                  <a:prstClr val="black"/>
                </a:solidFill>
                <a:latin typeface="Segoe UI" panose="020B0502040204020203" pitchFamily="34" charset="0"/>
                <a:cs typeface="Segoe UI" panose="020B0502040204020203" pitchFamily="34" charset="0"/>
              </a:rPr>
              <a:t>To ensure you have all available cmdlets, you should always make sure the module is up to date. You can update the SharePoint Online Management Shell by running the following command in administrative mode:</a:t>
            </a:r>
          </a:p>
        </p:txBody>
      </p:sp>
      <p:sp>
        <p:nvSpPr>
          <p:cNvPr id="21" name="TextBox 20">
            <a:extLst>
              <a:ext uri="{FF2B5EF4-FFF2-40B4-BE49-F238E27FC236}">
                <a16:creationId xmlns:a16="http://schemas.microsoft.com/office/drawing/2014/main" id="{0A96B71A-CDCE-4512-B981-8B79B8332ED9}"/>
              </a:ext>
            </a:extLst>
          </p:cNvPr>
          <p:cNvSpPr txBox="1"/>
          <p:nvPr/>
        </p:nvSpPr>
        <p:spPr>
          <a:xfrm>
            <a:off x="808989" y="5571304"/>
            <a:ext cx="8139067" cy="338554"/>
          </a:xfrm>
          <a:prstGeom prst="rect">
            <a:avLst/>
          </a:prstGeom>
          <a:noFill/>
        </p:spPr>
        <p:txBody>
          <a:bodyPr wrap="square">
            <a:spAutoFit/>
          </a:bodyPr>
          <a:lstStyle/>
          <a:p>
            <a:r>
              <a:rPr lang="en-GB" sz="1600" dirty="0">
                <a:solidFill>
                  <a:srgbClr val="FF0000"/>
                </a:solidFill>
              </a:rPr>
              <a:t>Update-Module -Name </a:t>
            </a:r>
            <a:r>
              <a:rPr lang="en-GB" sz="1600" dirty="0" err="1">
                <a:solidFill>
                  <a:srgbClr val="FF0000"/>
                </a:solidFill>
              </a:rPr>
              <a:t>Microsoft.Online.SharePoint.PowerShell</a:t>
            </a:r>
            <a:endParaRPr lang="en-GB" sz="1600" dirty="0">
              <a:solidFill>
                <a:srgbClr val="FF0000"/>
              </a:solidFill>
            </a:endParaRPr>
          </a:p>
        </p:txBody>
      </p:sp>
    </p:spTree>
    <p:extLst>
      <p:ext uri="{BB962C8B-B14F-4D97-AF65-F5344CB8AC3E}">
        <p14:creationId xmlns:p14="http://schemas.microsoft.com/office/powerpoint/2010/main" val="227930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Connect SharePoint Online</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149957"/>
            <a:ext cx="10658330" cy="1529521"/>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To Connect Tenant</a:t>
            </a:r>
          </a:p>
          <a:p>
            <a:pPr lvl="1">
              <a:lnSpc>
                <a:spcPct val="150000"/>
              </a:lnSpc>
              <a:defRPr/>
            </a:pPr>
            <a:r>
              <a:rPr lang="en-US" sz="1600" i="1" dirty="0">
                <a:solidFill>
                  <a:prstClr val="black"/>
                </a:solidFill>
                <a:latin typeface="Segoe UI" panose="020B0502040204020203" pitchFamily="34" charset="0"/>
                <a:cs typeface="Segoe UI" panose="020B0502040204020203" pitchFamily="34" charset="0"/>
              </a:rPr>
              <a:t>connect-</a:t>
            </a:r>
            <a:r>
              <a:rPr lang="en-US" sz="1600" i="1" dirty="0" err="1">
                <a:solidFill>
                  <a:prstClr val="black"/>
                </a:solidFill>
                <a:latin typeface="Segoe UI" panose="020B0502040204020203" pitchFamily="34" charset="0"/>
                <a:cs typeface="Segoe UI" panose="020B0502040204020203" pitchFamily="34" charset="0"/>
              </a:rPr>
              <a:t>SPOService</a:t>
            </a:r>
            <a:r>
              <a:rPr lang="en-US" sz="1600" i="1" dirty="0">
                <a:solidFill>
                  <a:prstClr val="black"/>
                </a:solidFill>
                <a:latin typeface="Segoe UI" panose="020B0502040204020203" pitchFamily="34" charset="0"/>
                <a:cs typeface="Segoe UI" panose="020B0502040204020203" pitchFamily="34" charset="0"/>
              </a:rPr>
              <a:t> -</a:t>
            </a:r>
            <a:r>
              <a:rPr lang="en-US" sz="1600" i="1" dirty="0" err="1">
                <a:solidFill>
                  <a:prstClr val="black"/>
                </a:solidFill>
                <a:latin typeface="Segoe UI" panose="020B0502040204020203" pitchFamily="34" charset="0"/>
                <a:cs typeface="Segoe UI" panose="020B0502040204020203" pitchFamily="34" charset="0"/>
              </a:rPr>
              <a:t>Url</a:t>
            </a:r>
            <a:r>
              <a:rPr lang="en-US" sz="1600" i="1" dirty="0">
                <a:solidFill>
                  <a:prstClr val="black"/>
                </a:solidFill>
                <a:latin typeface="Segoe UI" panose="020B0502040204020203" pitchFamily="34" charset="0"/>
                <a:cs typeface="Segoe UI" panose="020B0502040204020203" pitchFamily="34" charset="0"/>
              </a:rPr>
              <a:t> https://tenant-admin.sharepoint.com -Credential </a:t>
            </a:r>
            <a:r>
              <a:rPr lang="en-US" sz="1600" i="1" dirty="0">
                <a:solidFill>
                  <a:prstClr val="black"/>
                </a:solidFill>
                <a:latin typeface="Segoe UI" panose="020B0502040204020203" pitchFamily="34" charset="0"/>
                <a:cs typeface="Segoe UI" panose="020B0502040204020203" pitchFamily="34" charset="0"/>
                <a:hlinkClick r:id="rId3"/>
              </a:rPr>
              <a:t>admin@contoso.com</a:t>
            </a: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When prompted with the Windows PowerShell credential request dialog box, type the password for the SharePoint admin account. </a:t>
            </a:r>
          </a:p>
        </p:txBody>
      </p:sp>
      <p:sp>
        <p:nvSpPr>
          <p:cNvPr id="7" name="Rectangle 6">
            <a:extLst>
              <a:ext uri="{FF2B5EF4-FFF2-40B4-BE49-F238E27FC236}">
                <a16:creationId xmlns:a16="http://schemas.microsoft.com/office/drawing/2014/main" id="{6B6C032D-3C3A-4DCD-AF1B-7C0C9A463DE2}"/>
              </a:ext>
            </a:extLst>
          </p:cNvPr>
          <p:cNvSpPr/>
          <p:nvPr/>
        </p:nvSpPr>
        <p:spPr>
          <a:xfrm>
            <a:off x="535391" y="3271117"/>
            <a:ext cx="10658330" cy="282218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To Connect Tenant via multi factor authentication</a:t>
            </a:r>
          </a:p>
          <a:p>
            <a:pPr lvl="1">
              <a:lnSpc>
                <a:spcPct val="150000"/>
              </a:lnSpc>
              <a:defRPr/>
            </a:pPr>
            <a:r>
              <a:rPr lang="en-US" sz="1600" i="1" dirty="0">
                <a:solidFill>
                  <a:prstClr val="black"/>
                </a:solidFill>
                <a:latin typeface="Segoe UI" panose="020B0502040204020203" pitchFamily="34" charset="0"/>
                <a:cs typeface="Segoe UI" panose="020B0502040204020203" pitchFamily="34" charset="0"/>
              </a:rPr>
              <a:t>connect-</a:t>
            </a:r>
            <a:r>
              <a:rPr lang="en-US" sz="1600" i="1" dirty="0" err="1">
                <a:solidFill>
                  <a:prstClr val="black"/>
                </a:solidFill>
                <a:latin typeface="Segoe UI" panose="020B0502040204020203" pitchFamily="34" charset="0"/>
                <a:cs typeface="Segoe UI" panose="020B0502040204020203" pitchFamily="34" charset="0"/>
              </a:rPr>
              <a:t>SPOService</a:t>
            </a:r>
            <a:r>
              <a:rPr lang="en-US" sz="1600" i="1" dirty="0">
                <a:solidFill>
                  <a:prstClr val="black"/>
                </a:solidFill>
                <a:latin typeface="Segoe UI" panose="020B0502040204020203" pitchFamily="34" charset="0"/>
                <a:cs typeface="Segoe UI" panose="020B0502040204020203" pitchFamily="34" charset="0"/>
              </a:rPr>
              <a:t> -</a:t>
            </a:r>
            <a:r>
              <a:rPr lang="en-US" sz="1600" i="1" dirty="0" err="1">
                <a:solidFill>
                  <a:prstClr val="black"/>
                </a:solidFill>
                <a:latin typeface="Segoe UI" panose="020B0502040204020203" pitchFamily="34" charset="0"/>
                <a:cs typeface="Segoe UI" panose="020B0502040204020203" pitchFamily="34" charset="0"/>
              </a:rPr>
              <a:t>Url</a:t>
            </a:r>
            <a:r>
              <a:rPr lang="en-US" sz="1600" i="1" dirty="0">
                <a:solidFill>
                  <a:prstClr val="black"/>
                </a:solidFill>
                <a:latin typeface="Segoe UI" panose="020B0502040204020203" pitchFamily="34" charset="0"/>
                <a:cs typeface="Segoe UI" panose="020B0502040204020203" pitchFamily="34" charset="0"/>
              </a:rPr>
              <a:t> </a:t>
            </a:r>
            <a:r>
              <a:rPr lang="en-US" sz="1600" i="1" dirty="0">
                <a:solidFill>
                  <a:prstClr val="black"/>
                </a:solidFill>
                <a:latin typeface="Segoe UI" panose="020B0502040204020203" pitchFamily="34" charset="0"/>
                <a:cs typeface="Segoe UI" panose="020B0502040204020203" pitchFamily="34" charset="0"/>
                <a:hlinkClick r:id="rId4"/>
              </a:rPr>
              <a:t>https://tenant-admin.sharepoint.com</a:t>
            </a: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endParaRPr lang="en-US" sz="16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When prompted with the Microsoft SharePoint Online Management Shell dialog box, type the account name and password for a SharePoint administrator account, and then click Sign in.</a:t>
            </a:r>
          </a:p>
          <a:p>
            <a:pPr>
              <a:lnSpc>
                <a:spcPct val="150000"/>
              </a:lnSpc>
              <a:defRPr/>
            </a:pPr>
            <a:endParaRPr lang="en-US" sz="1400" i="1" dirty="0">
              <a:solidFill>
                <a:prstClr val="black"/>
              </a:solidFill>
              <a:latin typeface="Segoe UI" panose="020B0502040204020203" pitchFamily="34" charset="0"/>
              <a:cs typeface="Segoe UI" panose="020B0502040204020203" pitchFamily="34" charset="0"/>
            </a:endParaRPr>
          </a:p>
          <a:p>
            <a:pPr>
              <a:lnSpc>
                <a:spcPct val="150000"/>
              </a:lnSpc>
              <a:defRPr/>
            </a:pPr>
            <a:r>
              <a:rPr lang="en-US" sz="1400" i="1" dirty="0">
                <a:solidFill>
                  <a:prstClr val="black"/>
                </a:solidFill>
                <a:latin typeface="Segoe UI" panose="020B0502040204020203" pitchFamily="34" charset="0"/>
                <a:cs typeface="Segoe UI" panose="020B0502040204020203" pitchFamily="34" charset="0"/>
              </a:rPr>
              <a:t>Follow the instructions in the Microsoft SharePoint Online Management Shell dialog box to provide the additional authentication information, such as a verification code, and then click Sign in.</a:t>
            </a:r>
          </a:p>
        </p:txBody>
      </p:sp>
    </p:spTree>
    <p:extLst>
      <p:ext uri="{BB962C8B-B14F-4D97-AF65-F5344CB8AC3E}">
        <p14:creationId xmlns:p14="http://schemas.microsoft.com/office/powerpoint/2010/main" val="260780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3250" y="77862"/>
            <a:ext cx="10515600" cy="1325563"/>
          </a:xfrm>
        </p:spPr>
        <p:txBody>
          <a:bodyPr vert="horz" lIns="91440" tIns="45720" rIns="91440" bIns="45720" rtlCol="0" anchor="ctr">
            <a:normAutofit/>
          </a:bodyPr>
          <a:lstStyle/>
          <a:p>
            <a:r>
              <a:rPr lang="en-US" sz="3600" dirty="0">
                <a:solidFill>
                  <a:prstClr val="black"/>
                </a:solidFill>
                <a:latin typeface="Segoe UI Semibold" panose="020B0702040204020203" pitchFamily="34" charset="0"/>
                <a:cs typeface="Segoe UI Semibold" panose="020B0702040204020203" pitchFamily="34" charset="0"/>
              </a:rPr>
              <a:t>Overview of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1074662" y="2256869"/>
            <a:ext cx="1792705" cy="276999"/>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1800" dirty="0">
                <a:solidFill>
                  <a:prstClr val="black"/>
                </a:solidFill>
                <a:latin typeface="Segoe UI" panose="020B05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1076352" y="2753974"/>
            <a:ext cx="4101395" cy="553998"/>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SharePoint start page</a:t>
            </a:r>
            <a:br>
              <a:rPr lang="en-US" sz="1800" dirty="0">
                <a:solidFill>
                  <a:prstClr val="black"/>
                </a:solidFill>
                <a:latin typeface="Segoe UI" panose="020B0502040204020203" pitchFamily="34" charset="0"/>
                <a:cs typeface="Segoe UI" pitchFamily="34" charset="0"/>
              </a:rPr>
            </a:br>
            <a:r>
              <a:rPr lang="en-US" sz="1800" dirty="0">
                <a:solidFill>
                  <a:prstClr val="black"/>
                </a:solidFill>
                <a:latin typeface="Segoe UI" panose="020B0502040204020203" pitchFamily="34" charset="0"/>
                <a:cs typeface="Segoe UI" pitchFamily="34" charset="0"/>
              </a:rPr>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1067536" y="3486739"/>
            <a:ext cx="4057337" cy="276999"/>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1074662" y="4021783"/>
            <a:ext cx="3615222" cy="276999"/>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sz="1800" dirty="0">
                <a:solidFill>
                  <a:prstClr val="black"/>
                </a:solidFill>
                <a:latin typeface="Segoe UI" panose="020B0502040204020203" pitchFamily="34" charset="0"/>
                <a:cs typeface="Segoe UI" pitchFamily="34" charset="0"/>
              </a:rPr>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287212"/>
          </a:xfrm>
          <a:prstGeom prst="rect">
            <a:avLst/>
          </a:prstGeom>
          <a:noFill/>
        </p:spPr>
        <p:txBody>
          <a:bodyPr wrap="square">
            <a:spAutoFit/>
          </a:bodyPr>
          <a:lstStyle/>
          <a:p>
            <a:pPr algn="just">
              <a:lnSpc>
                <a:spcPct val="150000"/>
              </a:lnSpc>
            </a:pPr>
            <a:r>
              <a:rPr lang="en-US" dirty="0">
                <a:solidFill>
                  <a:prstClr val="black"/>
                </a:solidFill>
                <a:latin typeface="Segoe UI" panose="020B0502040204020203" pitchFamily="34" charset="0"/>
                <a:cs typeface="Segoe UI" panose="020B05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146214"/>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87212"/>
          </a:xfrm>
          <a:custGeom>
            <a:avLst/>
            <a:gdLst>
              <a:gd name="connsiteX0" fmla="*/ 0 w 4867479"/>
              <a:gd name="connsiteY0" fmla="*/ 0 h 1287212"/>
              <a:gd name="connsiteX1" fmla="*/ 646679 w 4867479"/>
              <a:gd name="connsiteY1" fmla="*/ 0 h 1287212"/>
              <a:gd name="connsiteX2" fmla="*/ 1196009 w 4867479"/>
              <a:gd name="connsiteY2" fmla="*/ 0 h 1287212"/>
              <a:gd name="connsiteX3" fmla="*/ 1988713 w 4867479"/>
              <a:gd name="connsiteY3" fmla="*/ 0 h 1287212"/>
              <a:gd name="connsiteX4" fmla="*/ 2635392 w 4867479"/>
              <a:gd name="connsiteY4" fmla="*/ 0 h 1287212"/>
              <a:gd name="connsiteX5" fmla="*/ 3282072 w 4867479"/>
              <a:gd name="connsiteY5" fmla="*/ 0 h 1287212"/>
              <a:gd name="connsiteX6" fmla="*/ 4074775 w 4867479"/>
              <a:gd name="connsiteY6" fmla="*/ 0 h 1287212"/>
              <a:gd name="connsiteX7" fmla="*/ 4867479 w 4867479"/>
              <a:gd name="connsiteY7" fmla="*/ 0 h 1287212"/>
              <a:gd name="connsiteX8" fmla="*/ 4867479 w 4867479"/>
              <a:gd name="connsiteY8" fmla="*/ 669350 h 1287212"/>
              <a:gd name="connsiteX9" fmla="*/ 4867479 w 4867479"/>
              <a:gd name="connsiteY9" fmla="*/ 1287212 h 1287212"/>
              <a:gd name="connsiteX10" fmla="*/ 4269474 w 4867479"/>
              <a:gd name="connsiteY10" fmla="*/ 1287212 h 1287212"/>
              <a:gd name="connsiteX11" fmla="*/ 3574120 w 4867479"/>
              <a:gd name="connsiteY11" fmla="*/ 1287212 h 1287212"/>
              <a:gd name="connsiteX12" fmla="*/ 2927441 w 4867479"/>
              <a:gd name="connsiteY12" fmla="*/ 1287212 h 1287212"/>
              <a:gd name="connsiteX13" fmla="*/ 2134737 w 4867479"/>
              <a:gd name="connsiteY13" fmla="*/ 1287212 h 1287212"/>
              <a:gd name="connsiteX14" fmla="*/ 1342033 w 4867479"/>
              <a:gd name="connsiteY14" fmla="*/ 1287212 h 1287212"/>
              <a:gd name="connsiteX15" fmla="*/ 744029 w 4867479"/>
              <a:gd name="connsiteY15" fmla="*/ 1287212 h 1287212"/>
              <a:gd name="connsiteX16" fmla="*/ 0 w 4867479"/>
              <a:gd name="connsiteY16" fmla="*/ 1287212 h 1287212"/>
              <a:gd name="connsiteX17" fmla="*/ 0 w 4867479"/>
              <a:gd name="connsiteY17" fmla="*/ 617862 h 1287212"/>
              <a:gd name="connsiteX18" fmla="*/ 0 w 4867479"/>
              <a:gd name="connsiteY18" fmla="*/ 0 h 128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87212"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38576" y="333555"/>
                  <a:pt x="4895892" y="507154"/>
                  <a:pt x="4867479" y="669350"/>
                </a:cubicBezTo>
                <a:cubicBezTo>
                  <a:pt x="4839067" y="831546"/>
                  <a:pt x="4896206" y="1073914"/>
                  <a:pt x="4867479" y="1287212"/>
                </a:cubicBezTo>
                <a:cubicBezTo>
                  <a:pt x="4672651" y="1261183"/>
                  <a:pt x="4547748" y="1307416"/>
                  <a:pt x="4269474" y="1287212"/>
                </a:cubicBezTo>
                <a:cubicBezTo>
                  <a:pt x="3991201" y="1267008"/>
                  <a:pt x="3897497" y="1285285"/>
                  <a:pt x="3574120" y="1287212"/>
                </a:cubicBezTo>
                <a:cubicBezTo>
                  <a:pt x="3250743" y="1289139"/>
                  <a:pt x="3228710" y="1265207"/>
                  <a:pt x="2927441" y="1287212"/>
                </a:cubicBezTo>
                <a:cubicBezTo>
                  <a:pt x="2626172" y="1309217"/>
                  <a:pt x="2343854" y="1265131"/>
                  <a:pt x="2134737" y="1287212"/>
                </a:cubicBezTo>
                <a:cubicBezTo>
                  <a:pt x="1925620" y="1309293"/>
                  <a:pt x="1731945" y="1326432"/>
                  <a:pt x="1342033" y="1287212"/>
                </a:cubicBezTo>
                <a:cubicBezTo>
                  <a:pt x="952121" y="1247992"/>
                  <a:pt x="962219" y="1259215"/>
                  <a:pt x="744029" y="1287212"/>
                </a:cubicBezTo>
                <a:cubicBezTo>
                  <a:pt x="525839" y="1315209"/>
                  <a:pt x="206455" y="1261425"/>
                  <a:pt x="0" y="1287212"/>
                </a:cubicBezTo>
                <a:cubicBezTo>
                  <a:pt x="-13108" y="1113552"/>
                  <a:pt x="-8786" y="945370"/>
                  <a:pt x="0" y="617862"/>
                </a:cubicBezTo>
                <a:cubicBezTo>
                  <a:pt x="8786" y="290354"/>
                  <a:pt x="22635" y="295260"/>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sz="1800" dirty="0">
                <a:solidFill>
                  <a:prstClr val="black"/>
                </a:solidFill>
                <a:latin typeface="Segoe UI" panose="020B0502040204020203" pitchFamily="34" charset="0"/>
                <a:cs typeface="Segoe UI" panose="020B0502040204020203" pitchFamily="34" charset="0"/>
              </a:rPr>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sz="4000" dirty="0">
                <a:solidFill>
                  <a:prstClr val="black"/>
                </a:solidFill>
                <a:latin typeface="Segoe UI Semibold" panose="020B0702040204020203" pitchFamily="34" charset="0"/>
                <a:cs typeface="Segoe UI Semibold" panose="020B0702040204020203" pitchFamily="34" charset="0"/>
              </a:rPr>
              <a:t>Overview of navigation in SharePoint</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0716" y="120671"/>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6261" y="1214534"/>
            <a:ext cx="4428931" cy="4428931"/>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143592"/>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98990"/>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navigation in SharePoint</a:t>
            </a:r>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7"/>
            <a:ext cx="5396584" cy="2699399"/>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a:buFont typeface="Wingdings" panose="05000000000000000000" pitchFamily="2" charset="2"/>
              <a:buChar char="ü"/>
            </a:pPr>
            <a:r>
              <a:rPr lang="en-US" sz="2000" dirty="0">
                <a:solidFill>
                  <a:schemeClr val="tx1">
                    <a:lumMod val="65000"/>
                    <a:lumOff val="35000"/>
                  </a:schemeClr>
                </a:solidFill>
              </a:rPr>
              <a:t>SharePoint-er Since 2005!</a:t>
            </a:r>
          </a:p>
          <a:p>
            <a:pPr>
              <a:buFont typeface="Wingdings" panose="05000000000000000000" pitchFamily="2" charset="2"/>
              <a:buChar char="ü"/>
            </a:pPr>
            <a:endParaRPr lang="en-US" sz="2000" dirty="0">
              <a:solidFill>
                <a:schemeClr val="tx1">
                  <a:lumMod val="65000"/>
                  <a:lumOff val="35000"/>
                </a:schemeClr>
              </a:solidFill>
            </a:endParaRP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01489" y="158648"/>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Overview of SharePoint hub sites</a:t>
            </a: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505647" y="4707581"/>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104345"/>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Create SharePoint sites </a:t>
            </a:r>
            <a:endParaRPr lang="bs-Latn-BA" sz="3600" dirty="0">
              <a:solidFill>
                <a:prstClr val="black"/>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225372"/>
            <a:ext cx="11310050" cy="2369880"/>
          </a:xfrm>
          <a:prstGeom prst="rect">
            <a:avLst/>
          </a:prstGeom>
          <a:noFill/>
        </p:spPr>
        <p:txBody>
          <a:bodyPr wrap="square">
            <a:spAutoFit/>
          </a:bodyPr>
          <a:lstStyle/>
          <a:p>
            <a:r>
              <a:rPr lang="en-US" sz="20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000" b="0" i="0" dirty="0">
                <a:effectLst/>
                <a:latin typeface="Segoe UI Semilight" panose="020B0402040204020203" pitchFamily="34" charset="0"/>
                <a:cs typeface="Segoe UI Semilight" panose="020B0402040204020203" pitchFamily="34" charset="0"/>
              </a:rPr>
              <a:t>site templates</a:t>
            </a:r>
            <a:r>
              <a:rPr lang="en-US" sz="20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0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from PowerShell</a:t>
            </a:r>
            <a:endParaRPr lang="en-US" sz="20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32776" y="3260955"/>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802512" y="3202519"/>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STS#3</a:t>
            </a:r>
            <a:r>
              <a:rPr lang="en-US" sz="1600" dirty="0">
                <a:solidFill>
                  <a:prstClr val="black"/>
                </a:solidFill>
                <a:latin typeface="Lucida Console" panose="020B0609040504020204" pitchFamily="49" charset="0"/>
              </a:rPr>
              <a:t>  </a:t>
            </a:r>
            <a:r>
              <a:rPr lang="en-US" sz="1600" b="1" dirty="0">
                <a:solidFill>
                  <a:prstClr val="black"/>
                </a:solidFill>
                <a:latin typeface="Lucida Console" panose="020B0609040504020204" pitchFamily="49" charset="0"/>
              </a:rPr>
              <a:t>//Team Site</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
        <p:nvSpPr>
          <p:cNvPr id="8" name="TextBox 7">
            <a:extLst>
              <a:ext uri="{FF2B5EF4-FFF2-40B4-BE49-F238E27FC236}">
                <a16:creationId xmlns:a16="http://schemas.microsoft.com/office/drawing/2014/main" id="{76D4FABD-70A5-4D9D-B491-88D6DD94AD8B}"/>
              </a:ext>
            </a:extLst>
          </p:cNvPr>
          <p:cNvSpPr txBox="1"/>
          <p:nvPr/>
        </p:nvSpPr>
        <p:spPr>
          <a:xfrm>
            <a:off x="802511" y="5124032"/>
            <a:ext cx="6830265" cy="1569660"/>
          </a:xfrm>
          <a:prstGeom prst="rect">
            <a:avLst/>
          </a:prstGeom>
          <a:solidFill>
            <a:schemeClr val="bg1">
              <a:lumMod val="95000"/>
            </a:schemeClr>
          </a:solidFill>
        </p:spPr>
        <p:txBody>
          <a:bodyPr wrap="square">
            <a:spAutoFit/>
          </a:bodyPr>
          <a:lstStyle/>
          <a:p>
            <a:r>
              <a:rPr lang="en-GB" sz="1600" dirty="0">
                <a:solidFill>
                  <a:srgbClr val="0000FF"/>
                </a:solidFill>
                <a:latin typeface="Lucida Console" panose="020B0609040504020204" pitchFamily="49" charset="0"/>
              </a:rPr>
              <a:t>New-</a:t>
            </a:r>
            <a:r>
              <a:rPr lang="en-GB" sz="1600" dirty="0" err="1">
                <a:solidFill>
                  <a:srgbClr val="0000FF"/>
                </a:solidFill>
                <a:latin typeface="Lucida Console" panose="020B0609040504020204" pitchFamily="49" charset="0"/>
              </a:rPr>
              <a:t>SPOSite</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err="1">
                <a:solidFill>
                  <a:srgbClr val="000080"/>
                </a:solidFill>
                <a:latin typeface="Lucida Console" panose="020B0609040504020204" pitchFamily="49" charset="0"/>
              </a:rPr>
              <a:t>Url</a:t>
            </a:r>
            <a:r>
              <a:rPr lang="en-GB" sz="1600" dirty="0">
                <a:solidFill>
                  <a:srgbClr val="0000FF"/>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https://contoso.sharepoint.com/sites/accounting1</a:t>
            </a:r>
            <a:endParaRPr lang="en-GB" sz="1600" dirty="0">
              <a:solidFill>
                <a:srgbClr val="0000FF"/>
              </a:solidFill>
              <a:latin typeface="Lucida Console" panose="020B0609040504020204" pitchFamily="49" charset="0"/>
            </a:endParaRP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Owner</a:t>
            </a:r>
            <a:r>
              <a:rPr lang="en-GB" sz="1600" dirty="0">
                <a:solidFill>
                  <a:srgbClr val="0000FF"/>
                </a:solidFill>
                <a:latin typeface="Lucida Console" panose="020B0609040504020204" pitchFamily="49" charset="0"/>
              </a:rPr>
              <a:t> $</a:t>
            </a:r>
            <a:r>
              <a:rPr lang="en-GB" sz="1600" dirty="0" err="1">
                <a:solidFill>
                  <a:srgbClr val="8A2BE2"/>
                </a:solidFill>
                <a:latin typeface="Lucida Console" panose="020B0609040504020204" pitchFamily="49" charset="0"/>
              </a:rPr>
              <a:t>SiteOwner</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Template</a:t>
            </a:r>
            <a:r>
              <a:rPr lang="en-GB" sz="1600" dirty="0">
                <a:solidFill>
                  <a:srgbClr val="0000FF"/>
                </a:solidFill>
                <a:latin typeface="Lucida Console" panose="020B0609040504020204" pitchFamily="49" charset="0"/>
              </a:rPr>
              <a:t> </a:t>
            </a:r>
            <a:r>
              <a:rPr lang="en-GB" sz="1600" dirty="0">
                <a:solidFill>
                  <a:srgbClr val="8A2BE2"/>
                </a:solidFill>
                <a:latin typeface="Lucida Console" panose="020B0609040504020204" pitchFamily="49" charset="0"/>
              </a:rPr>
              <a:t>"SITEPAGEPUBLISHING#0" </a:t>
            </a:r>
            <a:r>
              <a:rPr lang="en-US" sz="1600" b="1" dirty="0">
                <a:solidFill>
                  <a:prstClr val="black"/>
                </a:solidFill>
                <a:latin typeface="Lucida Console" panose="020B0609040504020204" pitchFamily="49" charset="0"/>
              </a:rPr>
              <a:t>//Communication Site</a:t>
            </a:r>
            <a:endParaRPr lang="en-GB" sz="1600" dirty="0">
              <a:solidFill>
                <a:srgbClr val="8A2BE2"/>
              </a:solidFill>
              <a:latin typeface="Lucida Console" panose="020B0609040504020204" pitchFamily="49" charset="0"/>
            </a:endParaRPr>
          </a:p>
          <a:p>
            <a:r>
              <a:rPr lang="en-GB" sz="1600" dirty="0">
                <a:solidFill>
                  <a:srgbClr val="0000FF"/>
                </a:solidFill>
                <a:latin typeface="Lucida Console" panose="020B0609040504020204" pitchFamily="49" charset="0"/>
              </a:rPr>
              <a:t>-</a:t>
            </a:r>
            <a:r>
              <a:rPr lang="en-GB" sz="1600" dirty="0" err="1">
                <a:solidFill>
                  <a:srgbClr val="000080"/>
                </a:solidFill>
                <a:latin typeface="Lucida Console" panose="020B0609040504020204" pitchFamily="49" charset="0"/>
              </a:rPr>
              <a:t>StorageQuota</a:t>
            </a:r>
            <a:r>
              <a:rPr lang="en-GB" sz="1600" dirty="0">
                <a:solidFill>
                  <a:srgbClr val="0000FF"/>
                </a:solidFill>
                <a:latin typeface="Lucida Console" panose="020B0609040504020204" pitchFamily="49" charset="0"/>
              </a:rPr>
              <a:t> </a:t>
            </a:r>
            <a:r>
              <a:rPr lang="en-GB" sz="1600" dirty="0">
                <a:solidFill>
                  <a:srgbClr val="8A2BE2"/>
                </a:solidFill>
                <a:latin typeface="Lucida Console" panose="020B0609040504020204" pitchFamily="49" charset="0"/>
              </a:rPr>
              <a:t>2048</a:t>
            </a:r>
            <a:r>
              <a:rPr lang="en-GB" sz="1600" dirty="0">
                <a:solidFill>
                  <a:srgbClr val="0000FF"/>
                </a:solidFill>
                <a:latin typeface="Lucida Console" panose="020B0609040504020204" pitchFamily="49" charset="0"/>
              </a:rPr>
              <a:t> </a:t>
            </a:r>
          </a:p>
          <a:p>
            <a:r>
              <a:rPr lang="en-GB" sz="1600" dirty="0">
                <a:solidFill>
                  <a:srgbClr val="0000FF"/>
                </a:solidFill>
                <a:latin typeface="Lucida Console" panose="020B0609040504020204" pitchFamily="49" charset="0"/>
              </a:rPr>
              <a:t>-</a:t>
            </a:r>
            <a:r>
              <a:rPr lang="en-GB" sz="1600" dirty="0">
                <a:solidFill>
                  <a:srgbClr val="000080"/>
                </a:solidFill>
                <a:latin typeface="Lucida Console" panose="020B0609040504020204" pitchFamily="49" charset="0"/>
              </a:rPr>
              <a:t>Title</a:t>
            </a:r>
            <a:r>
              <a:rPr lang="en-GB" sz="1600" dirty="0">
                <a:solidFill>
                  <a:srgbClr val="0000FF"/>
                </a:solidFill>
                <a:latin typeface="Lucida Console" panose="020B0609040504020204" pitchFamily="49" charset="0"/>
              </a:rPr>
              <a:t> $</a:t>
            </a:r>
            <a:r>
              <a:rPr lang="en-GB" sz="1600" dirty="0" err="1">
                <a:solidFill>
                  <a:srgbClr val="8A2BE2"/>
                </a:solidFill>
                <a:latin typeface="Lucida Console" panose="020B0609040504020204" pitchFamily="49" charset="0"/>
              </a:rPr>
              <a:t>SiteTitle</a:t>
            </a:r>
            <a:endParaRPr lang="en-GB" sz="1600" dirty="0">
              <a:solidFill>
                <a:srgbClr val="8A2BE2"/>
              </a:solidFill>
              <a:latin typeface="Lucida Console" panose="020B0609040504020204" pitchFamily="49" charset="0"/>
            </a:endParaRP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3EB580-6DF9-4B78-9AE3-A03FDF98A96B}"/>
              </a:ext>
            </a:extLst>
          </p:cNvPr>
          <p:cNvSpPr txBox="1"/>
          <p:nvPr/>
        </p:nvSpPr>
        <p:spPr>
          <a:xfrm>
            <a:off x="883297" y="1455630"/>
            <a:ext cx="10742645" cy="2954655"/>
          </a:xfrm>
          <a:prstGeom prst="rect">
            <a:avLst/>
          </a:prstGeom>
          <a:noFill/>
        </p:spPr>
        <p:txBody>
          <a:bodyPr wrap="square">
            <a:spAutoFit/>
          </a:bodyPr>
          <a:lstStyle/>
          <a:p>
            <a:r>
              <a:rPr lang="en-GB" dirty="0"/>
              <a:t>#Define Parameters</a:t>
            </a:r>
          </a:p>
          <a:p>
            <a:r>
              <a:rPr lang="en-GB" sz="1600" i="1" dirty="0">
                <a:solidFill>
                  <a:schemeClr val="accent5">
                    <a:lumMod val="75000"/>
                  </a:schemeClr>
                </a:solidFill>
              </a:rPr>
              <a:t>$</a:t>
            </a:r>
            <a:r>
              <a:rPr lang="en-GB" sz="1600" i="1" dirty="0" err="1">
                <a:solidFill>
                  <a:schemeClr val="accent5">
                    <a:lumMod val="75000"/>
                  </a:schemeClr>
                </a:solidFill>
              </a:rPr>
              <a:t>AdminCenterURL</a:t>
            </a:r>
            <a:r>
              <a:rPr lang="en-GB" sz="1600" i="1" dirty="0">
                <a:solidFill>
                  <a:schemeClr val="accent5">
                    <a:lumMod val="75000"/>
                  </a:schemeClr>
                </a:solidFill>
              </a:rPr>
              <a:t> = "https://tennant-admin.sharepoint.com/"</a:t>
            </a:r>
          </a:p>
          <a:p>
            <a:r>
              <a:rPr lang="en-GB" sz="1600" i="1" dirty="0">
                <a:solidFill>
                  <a:schemeClr val="accent5">
                    <a:lumMod val="75000"/>
                  </a:schemeClr>
                </a:solidFill>
              </a:rPr>
              <a:t>$</a:t>
            </a:r>
            <a:r>
              <a:rPr lang="en-GB" sz="1600" i="1" dirty="0" err="1">
                <a:solidFill>
                  <a:schemeClr val="accent5">
                    <a:lumMod val="75000"/>
                  </a:schemeClr>
                </a:solidFill>
              </a:rPr>
              <a:t>SiteURL</a:t>
            </a:r>
            <a:r>
              <a:rPr lang="en-GB" sz="1600" i="1" dirty="0">
                <a:solidFill>
                  <a:schemeClr val="accent5">
                    <a:lumMod val="75000"/>
                  </a:schemeClr>
                </a:solidFill>
              </a:rPr>
              <a:t> = "https://tennant.sharepoint.com/sites/</a:t>
            </a:r>
            <a:r>
              <a:rPr lang="en-GB" sz="1600" i="1" dirty="0" err="1">
                <a:solidFill>
                  <a:schemeClr val="accent5">
                    <a:lumMod val="75000"/>
                  </a:schemeClr>
                </a:solidFill>
              </a:rPr>
              <a:t>communicationssite</a:t>
            </a:r>
            <a:r>
              <a:rPr lang="en-GB" sz="1600" i="1" dirty="0">
                <a:solidFill>
                  <a:schemeClr val="accent5">
                    <a:lumMod val="75000"/>
                  </a:schemeClr>
                </a:solidFill>
              </a:rPr>
              <a:t>"</a:t>
            </a:r>
          </a:p>
          <a:p>
            <a:r>
              <a:rPr lang="en-GB" sz="1600" i="1" dirty="0">
                <a:solidFill>
                  <a:schemeClr val="accent5">
                    <a:lumMod val="75000"/>
                  </a:schemeClr>
                </a:solidFill>
              </a:rPr>
              <a:t>$</a:t>
            </a:r>
            <a:r>
              <a:rPr lang="en-GB" sz="1600" i="1" dirty="0" err="1">
                <a:solidFill>
                  <a:schemeClr val="accent5">
                    <a:lumMod val="75000"/>
                  </a:schemeClr>
                </a:solidFill>
              </a:rPr>
              <a:t>SiteTitle</a:t>
            </a:r>
            <a:r>
              <a:rPr lang="en-GB" sz="1600" i="1" dirty="0">
                <a:solidFill>
                  <a:schemeClr val="accent5">
                    <a:lumMod val="75000"/>
                  </a:schemeClr>
                </a:solidFill>
              </a:rPr>
              <a:t> = "My Communication Site"</a:t>
            </a:r>
          </a:p>
          <a:p>
            <a:r>
              <a:rPr lang="en-GB" sz="1600" i="1" dirty="0">
                <a:solidFill>
                  <a:schemeClr val="accent5">
                    <a:lumMod val="75000"/>
                  </a:schemeClr>
                </a:solidFill>
              </a:rPr>
              <a:t>$</a:t>
            </a:r>
            <a:r>
              <a:rPr lang="en-GB" sz="1600" i="1" dirty="0" err="1">
                <a:solidFill>
                  <a:schemeClr val="accent5">
                    <a:lumMod val="75000"/>
                  </a:schemeClr>
                </a:solidFill>
              </a:rPr>
              <a:t>SiteOwner</a:t>
            </a:r>
            <a:r>
              <a:rPr lang="en-GB" sz="1600" i="1" dirty="0">
                <a:solidFill>
                  <a:schemeClr val="accent5">
                    <a:lumMod val="75000"/>
                  </a:schemeClr>
                </a:solidFill>
              </a:rPr>
              <a:t> = "jenkinsns@jpower4mvp.onmicrosoft.com"</a:t>
            </a:r>
          </a:p>
          <a:p>
            <a:r>
              <a:rPr lang="en-GB" dirty="0"/>
              <a:t> </a:t>
            </a:r>
          </a:p>
          <a:p>
            <a:r>
              <a:rPr lang="en-GB" dirty="0"/>
              <a:t>#Connect to SharePoint Online</a:t>
            </a:r>
          </a:p>
          <a:p>
            <a:r>
              <a:rPr lang="en-GB" sz="1600" i="1" dirty="0">
                <a:solidFill>
                  <a:schemeClr val="accent5">
                    <a:lumMod val="75000"/>
                  </a:schemeClr>
                </a:solidFill>
              </a:rPr>
              <a:t>Connect-</a:t>
            </a:r>
            <a:r>
              <a:rPr lang="en-GB" sz="1600" i="1" dirty="0" err="1">
                <a:solidFill>
                  <a:schemeClr val="accent5">
                    <a:lumMod val="75000"/>
                  </a:schemeClr>
                </a:solidFill>
              </a:rPr>
              <a:t>SPOService</a:t>
            </a:r>
            <a:r>
              <a:rPr lang="en-GB" sz="1600" i="1" dirty="0">
                <a:solidFill>
                  <a:schemeClr val="accent5">
                    <a:lumMod val="75000"/>
                  </a:schemeClr>
                </a:solidFill>
              </a:rPr>
              <a:t> -</a:t>
            </a:r>
            <a:r>
              <a:rPr lang="en-GB" sz="1600" i="1" dirty="0" err="1">
                <a:solidFill>
                  <a:schemeClr val="accent5">
                    <a:lumMod val="75000"/>
                  </a:schemeClr>
                </a:solidFill>
              </a:rPr>
              <a:t>Url</a:t>
            </a:r>
            <a:r>
              <a:rPr lang="en-GB" sz="1600" i="1" dirty="0">
                <a:solidFill>
                  <a:schemeClr val="accent5">
                    <a:lumMod val="75000"/>
                  </a:schemeClr>
                </a:solidFill>
              </a:rPr>
              <a:t> $</a:t>
            </a:r>
            <a:r>
              <a:rPr lang="en-GB" sz="1600" i="1" dirty="0" err="1">
                <a:solidFill>
                  <a:schemeClr val="accent5">
                    <a:lumMod val="75000"/>
                  </a:schemeClr>
                </a:solidFill>
              </a:rPr>
              <a:t>AdminCenterURL</a:t>
            </a:r>
            <a:r>
              <a:rPr lang="en-GB" sz="1600" i="1" dirty="0">
                <a:solidFill>
                  <a:schemeClr val="accent5">
                    <a:lumMod val="75000"/>
                  </a:schemeClr>
                </a:solidFill>
              </a:rPr>
              <a:t> -Credential (Get-Credential)</a:t>
            </a:r>
          </a:p>
          <a:p>
            <a:r>
              <a:rPr lang="en-GB" dirty="0"/>
              <a:t> </a:t>
            </a:r>
          </a:p>
          <a:p>
            <a:r>
              <a:rPr lang="en-GB" dirty="0"/>
              <a:t>#PowerShell to Create new communication site</a:t>
            </a:r>
          </a:p>
          <a:p>
            <a:r>
              <a:rPr lang="en-GB" sz="1600" i="1" dirty="0">
                <a:solidFill>
                  <a:schemeClr val="accent5">
                    <a:lumMod val="75000"/>
                  </a:schemeClr>
                </a:solidFill>
              </a:rPr>
              <a:t>New-</a:t>
            </a:r>
            <a:r>
              <a:rPr lang="en-GB" sz="1600" i="1" dirty="0" err="1">
                <a:solidFill>
                  <a:schemeClr val="accent5">
                    <a:lumMod val="75000"/>
                  </a:schemeClr>
                </a:solidFill>
              </a:rPr>
              <a:t>SPOSite</a:t>
            </a:r>
            <a:r>
              <a:rPr lang="en-GB" sz="1600" i="1" dirty="0">
                <a:solidFill>
                  <a:schemeClr val="accent5">
                    <a:lumMod val="75000"/>
                  </a:schemeClr>
                </a:solidFill>
              </a:rPr>
              <a:t> -</a:t>
            </a:r>
            <a:r>
              <a:rPr lang="en-GB" sz="1600" i="1" dirty="0" err="1">
                <a:solidFill>
                  <a:schemeClr val="accent5">
                    <a:lumMod val="75000"/>
                  </a:schemeClr>
                </a:solidFill>
              </a:rPr>
              <a:t>Url</a:t>
            </a:r>
            <a:r>
              <a:rPr lang="en-GB" sz="1600" i="1" dirty="0">
                <a:solidFill>
                  <a:schemeClr val="accent5">
                    <a:lumMod val="75000"/>
                  </a:schemeClr>
                </a:solidFill>
              </a:rPr>
              <a:t> $</a:t>
            </a:r>
            <a:r>
              <a:rPr lang="en-GB" sz="1600" i="1" dirty="0" err="1">
                <a:solidFill>
                  <a:schemeClr val="accent5">
                    <a:lumMod val="75000"/>
                  </a:schemeClr>
                </a:solidFill>
              </a:rPr>
              <a:t>SiteURL</a:t>
            </a:r>
            <a:r>
              <a:rPr lang="en-GB" sz="1600" i="1" dirty="0">
                <a:solidFill>
                  <a:schemeClr val="accent5">
                    <a:lumMod val="75000"/>
                  </a:schemeClr>
                </a:solidFill>
              </a:rPr>
              <a:t> -Owner $</a:t>
            </a:r>
            <a:r>
              <a:rPr lang="en-GB" sz="1600" i="1" dirty="0" err="1">
                <a:solidFill>
                  <a:schemeClr val="accent5">
                    <a:lumMod val="75000"/>
                  </a:schemeClr>
                </a:solidFill>
              </a:rPr>
              <a:t>SiteOwner</a:t>
            </a:r>
            <a:r>
              <a:rPr lang="en-GB" sz="1600" i="1" dirty="0">
                <a:solidFill>
                  <a:schemeClr val="accent5">
                    <a:lumMod val="75000"/>
                  </a:schemeClr>
                </a:solidFill>
              </a:rPr>
              <a:t> -Template "SITEPAGEPUBLISHING#0" -</a:t>
            </a:r>
            <a:r>
              <a:rPr lang="en-GB" sz="1600" i="1" dirty="0" err="1">
                <a:solidFill>
                  <a:schemeClr val="accent5">
                    <a:lumMod val="75000"/>
                  </a:schemeClr>
                </a:solidFill>
              </a:rPr>
              <a:t>StorageQuota</a:t>
            </a:r>
            <a:r>
              <a:rPr lang="en-GB" sz="1600" i="1" dirty="0">
                <a:solidFill>
                  <a:schemeClr val="accent5">
                    <a:lumMod val="75000"/>
                  </a:schemeClr>
                </a:solidFill>
              </a:rPr>
              <a:t> 2048 -Title $</a:t>
            </a:r>
            <a:r>
              <a:rPr lang="en-GB" sz="1600" i="1" dirty="0" err="1">
                <a:solidFill>
                  <a:schemeClr val="accent5">
                    <a:lumMod val="75000"/>
                  </a:schemeClr>
                </a:solidFill>
              </a:rPr>
              <a:t>SiteTitle</a:t>
            </a:r>
            <a:endParaRPr lang="en-GB" sz="1600" i="1" dirty="0">
              <a:solidFill>
                <a:schemeClr val="accent5">
                  <a:lumMod val="75000"/>
                </a:schemeClr>
              </a:solidFill>
            </a:endParaRPr>
          </a:p>
        </p:txBody>
      </p:sp>
      <p:sp>
        <p:nvSpPr>
          <p:cNvPr id="8" name="Title 16">
            <a:extLst>
              <a:ext uri="{FF2B5EF4-FFF2-40B4-BE49-F238E27FC236}">
                <a16:creationId xmlns:a16="http://schemas.microsoft.com/office/drawing/2014/main" id="{6AA3DD07-18ED-4960-8ADE-E45273186785}"/>
              </a:ext>
            </a:extLst>
          </p:cNvPr>
          <p:cNvSpPr>
            <a:spLocks noGrp="1"/>
          </p:cNvSpPr>
          <p:nvPr>
            <p:ph type="title"/>
          </p:nvPr>
        </p:nvSpPr>
        <p:spPr>
          <a:xfrm>
            <a:off x="566058" y="0"/>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Create SharePoint Communication site </a:t>
            </a:r>
            <a:endParaRPr lang="bs-Latn-BA" sz="3600" dirty="0">
              <a:solidFill>
                <a:prstClr val="black"/>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494A6557-ACF2-42A2-A195-7DE6462BF45E}"/>
              </a:ext>
            </a:extLst>
          </p:cNvPr>
          <p:cNvPicPr>
            <a:picLocks noChangeAspect="1"/>
          </p:cNvPicPr>
          <p:nvPr/>
        </p:nvPicPr>
        <p:blipFill>
          <a:blip r:embed="rId3"/>
          <a:stretch>
            <a:fillRect/>
          </a:stretch>
        </p:blipFill>
        <p:spPr>
          <a:xfrm>
            <a:off x="876300" y="4540352"/>
            <a:ext cx="10439400" cy="1638300"/>
          </a:xfrm>
          <a:prstGeom prst="rect">
            <a:avLst/>
          </a:prstGeom>
        </p:spPr>
      </p:pic>
    </p:spTree>
    <p:extLst>
      <p:ext uri="{BB962C8B-B14F-4D97-AF65-F5344CB8AC3E}">
        <p14:creationId xmlns:p14="http://schemas.microsoft.com/office/powerpoint/2010/main" val="41475524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43704"/>
            <a:ext cx="10515600" cy="1325563"/>
          </a:xfrm>
        </p:spPr>
        <p:txBody>
          <a:bodyPr/>
          <a:lstStyle/>
          <a:p>
            <a:r>
              <a:rPr lang="en-US" sz="3600" dirty="0">
                <a:solidFill>
                  <a:prstClr val="black"/>
                </a:solidFill>
                <a:latin typeface="Segoe UI Semibold" panose="020B0702040204020203" pitchFamily="34" charset="0"/>
                <a:cs typeface="Segoe UI Semibold" panose="020B0702040204020203" pitchFamily="34" charset="0"/>
              </a:rPr>
              <a:t>Delete SharePoint sites</a:t>
            </a:r>
            <a:endParaRPr lang="bs-Latn-BA" sz="3600" dirty="0">
              <a:solidFill>
                <a:prstClr val="black"/>
              </a:solidFill>
              <a:latin typeface="Segoe UI Semibold" panose="020B0702040204020203" pitchFamily="34" charset="0"/>
              <a:cs typeface="Segoe UI Semibold" panose="020B0702040204020203" pitchFamily="34" charset="0"/>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a:buFont typeface="Wingdings" panose="05000000000000000000" pitchFamily="2" charset="2"/>
              <a:buChar char="§"/>
            </a:pPr>
            <a:r>
              <a:rPr lang="en-US" sz="2400" b="1" dirty="0"/>
              <a:t>Delete a site</a:t>
            </a:r>
          </a:p>
          <a:p>
            <a:pPr marL="571500" lvl="1" indent="-342900">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Wingdings" panose="05000000000000000000" pitchFamily="2" charset="2"/>
              <a:buChar char="ü"/>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a:buFont typeface="Wingdings" panose="05000000000000000000" pitchFamily="2" charset="2"/>
              <a:buChar char="§"/>
            </a:pPr>
            <a:r>
              <a:rPr lang="en-US" sz="2400" b="1" dirty="0"/>
              <a:t>Permanently delete a site</a:t>
            </a:r>
          </a:p>
          <a:p>
            <a:pPr marL="571500" lvl="1" indent="-342900">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Wingdings" panose="05000000000000000000" pitchFamily="2" charset="2"/>
              <a:buChar char="ü"/>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3017779" y="3938332"/>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Restore SharePoint sites</a:t>
            </a:r>
          </a:p>
        </p:txBody>
      </p:sp>
      <p:sp>
        <p:nvSpPr>
          <p:cNvPr id="6" name="Text Placeholder 5"/>
          <p:cNvSpPr>
            <a:spLocks noGrp="1"/>
          </p:cNvSpPr>
          <p:nvPr>
            <p:ph type="body" sz="quarter" idx="10"/>
          </p:nvPr>
        </p:nvSpPr>
        <p:spPr>
          <a:xfrm>
            <a:off x="592992" y="1444289"/>
            <a:ext cx="11018520" cy="4799195"/>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p:txBody>
      </p:sp>
      <p:sp>
        <p:nvSpPr>
          <p:cNvPr id="2" name="Rectangle 1">
            <a:extLst>
              <a:ext uri="{FF2B5EF4-FFF2-40B4-BE49-F238E27FC236}">
                <a16:creationId xmlns:a16="http://schemas.microsoft.com/office/drawing/2014/main" id="{A1F5ECD6-2BAC-4F2A-B6DE-4FC35DD881F4}"/>
              </a:ext>
            </a:extLst>
          </p:cNvPr>
          <p:cNvSpPr/>
          <p:nvPr/>
        </p:nvSpPr>
        <p:spPr>
          <a:xfrm>
            <a:off x="843646" y="5153918"/>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a:bodyPr>
          <a:lstStyle/>
          <a:p>
            <a:r>
              <a:rPr lang="en-US" sz="4000" dirty="0">
                <a:solidFill>
                  <a:prstClr val="black"/>
                </a:solidFill>
                <a:latin typeface="Segoe UI Semibold" panose="020B0702040204020203" pitchFamily="34" charset="0"/>
                <a:cs typeface="Segoe UI Semibold" panose="020B0702040204020203" pitchFamily="34" charset="0"/>
              </a:rPr>
              <a:t>Where we come from</a:t>
            </a: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solidFill>
                  <a:schemeClr val="bg1">
                    <a:lumMod val="50000"/>
                  </a:schemeClr>
                </a:solidFill>
              </a:rPr>
              <a:t>Site Collection</a:t>
            </a:r>
            <a:endParaRPr lang="en-IN" sz="1600" spc="-70" dirty="0">
              <a:solidFill>
                <a:schemeClr val="bg1">
                  <a:lumMod val="50000"/>
                </a:schemeClr>
              </a:soli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solidFill>
                  <a:schemeClr val="bg1">
                    <a:lumMod val="50000"/>
                  </a:schemeClr>
                </a:solidFill>
              </a:rPr>
              <a:t>Sub Sites</a:t>
            </a:r>
            <a:endParaRPr lang="en-IN" sz="1600" spc="-70" dirty="0">
              <a:solidFill>
                <a:schemeClr val="bg1">
                  <a:lumMod val="50000"/>
                </a:schemeClr>
              </a:soli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37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a:bodyPr>
          <a:lstStyle/>
          <a:p>
            <a:r>
              <a:rPr lang="en-US" sz="4000" dirty="0">
                <a:solidFill>
                  <a:prstClr val="black"/>
                </a:solidFill>
                <a:latin typeface="Segoe UI Semibold" panose="020B0702040204020203" pitchFamily="34" charset="0"/>
                <a:cs typeface="Segoe UI Semibold" panose="020B0702040204020203" pitchFamily="34" charset="0"/>
              </a:rPr>
              <a:t>Where we are – Modern Experience</a:t>
            </a: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dirty="0"/>
              <a:t>Customers want to organize sites into grouping that </a:t>
            </a:r>
          </a:p>
          <a:p>
            <a:pPr marL="800082" lvl="1" indent="-342900">
              <a:lnSpc>
                <a:spcPct val="150000"/>
              </a:lnSpc>
              <a:buFont typeface="Wingdings" panose="05000000000000000000" pitchFamily="2" charset="2"/>
              <a:buChar char="§"/>
            </a:pPr>
            <a:r>
              <a:rPr lang="en-IN" sz="1900" dirty="0"/>
              <a:t>Make it easier for users to discover and recall related content</a:t>
            </a:r>
          </a:p>
          <a:p>
            <a:pPr marL="800082" lvl="1" indent="-342900">
              <a:lnSpc>
                <a:spcPct val="150000"/>
              </a:lnSpc>
              <a:buFont typeface="Wingdings" panose="05000000000000000000" pitchFamily="2" charset="2"/>
              <a:buChar char="§"/>
            </a:pPr>
            <a:r>
              <a:rPr lang="en-IN" sz="1900" dirty="0"/>
              <a:t>Apply common controls, branding and polices.</a:t>
            </a:r>
          </a:p>
          <a:p>
            <a:pPr marL="800082" lvl="1" indent="-342900">
              <a:lnSpc>
                <a:spcPct val="150000"/>
              </a:lnSpc>
              <a:buFont typeface="Wingdings" panose="05000000000000000000" pitchFamily="2" charset="2"/>
              <a:buChar char="§"/>
            </a:pPr>
            <a:r>
              <a:rPr lang="en-US" sz="1900" dirty="0"/>
              <a:t>S</a:t>
            </a:r>
            <a:r>
              <a:rPr lang="en-IN" sz="1900" dirty="0"/>
              <a:t>earch together and group common news and contents.</a:t>
            </a:r>
          </a:p>
          <a:p>
            <a:pPr marL="342900" indent="-342900">
              <a:lnSpc>
                <a:spcPct val="150000"/>
              </a:lnSpc>
              <a:buFont typeface="Wingdings" panose="05000000000000000000" pitchFamily="2" charset="2"/>
              <a:buChar char="Ø"/>
            </a:pPr>
            <a:r>
              <a:rPr lang="en-US" sz="1900" dirty="0"/>
              <a:t>No more deep site structures</a:t>
            </a:r>
          </a:p>
          <a:p>
            <a:pPr marL="342900" indent="-342900">
              <a:lnSpc>
                <a:spcPct val="150000"/>
              </a:lnSpc>
              <a:buFont typeface="Wingdings" panose="05000000000000000000" pitchFamily="2" charset="2"/>
              <a:buChar char="Ø"/>
            </a:pPr>
            <a:r>
              <a:rPr lang="en-US" sz="1900" dirty="0"/>
              <a:t>Modern Site is a “Flat Architecture”</a:t>
            </a:r>
          </a:p>
          <a:p>
            <a:pPr marL="342900" indent="-342900">
              <a:lnSpc>
                <a:spcPct val="150000"/>
              </a:lnSpc>
              <a:buFont typeface="Wingdings" panose="05000000000000000000" pitchFamily="2" charset="2"/>
              <a:buChar char="Ø"/>
            </a:pPr>
            <a:r>
              <a:rPr lang="en-IN" sz="190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1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616589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sz="3600" dirty="0">
                <a:solidFill>
                  <a:prstClr val="black"/>
                </a:solidFill>
                <a:latin typeface="Segoe UI Semibold" panose="020B0702040204020203" pitchFamily="34" charset="0"/>
                <a:cs typeface="Segoe UI Semibold" panose="020B0702040204020203" pitchFamily="34" charset="0"/>
              </a:rPr>
              <a:t>Configure SharePoint hub sites</a:t>
            </a: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a:bodyPr>
          <a:lstStyle/>
          <a:p>
            <a:r>
              <a:rPr lang="en-US" sz="3200" dirty="0">
                <a:solidFill>
                  <a:prstClr val="black"/>
                </a:solidFill>
                <a:latin typeface="Segoe UI Semibold" panose="020B0702040204020203" pitchFamily="34" charset="0"/>
                <a:cs typeface="Segoe UI Semibold" panose="020B0702040204020203" pitchFamily="34" charset="0"/>
              </a:rPr>
              <a:t>Configure SharePoint hub sites</a:t>
            </a: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extLst>
              <p:ext uri="{D42A27DB-BD31-4B8C-83A1-F6EECF244321}">
                <p14:modId xmlns:p14="http://schemas.microsoft.com/office/powerpoint/2010/main" val="1771991863"/>
              </p:ext>
            </p:extLst>
          </p:nvPr>
        </p:nvGraphicFramePr>
        <p:xfrm>
          <a:off x="5064921" y="3202796"/>
          <a:ext cx="6541862" cy="3361861"/>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800" b="1" i="0" kern="1200" dirty="0">
                          <a:solidFill>
                            <a:schemeClr val="tx1"/>
                          </a:solidFill>
                          <a:effectLst/>
                          <a:latin typeface="Segoe UI Semilight" panose="020B0402040204020203" pitchFamily="34" charset="0"/>
                          <a:ea typeface="+mn-ea"/>
                          <a:cs typeface="Segoe UI Semilight" panose="020B0402040204020203" pitchFamily="34" charset="0"/>
                        </a:rPr>
                        <a:t>cmdlet</a:t>
                      </a:r>
                      <a:endParaRPr lang="en-US" sz="2000" b="1" i="0" kern="1200" dirty="0">
                        <a:solidFill>
                          <a:schemeClr val="tx1"/>
                        </a:solidFill>
                        <a:effectLst/>
                        <a:latin typeface="Segoe UI Semilight" panose="020B0402040204020203" pitchFamily="34" charset="0"/>
                        <a:ea typeface="+mn-ea"/>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800" b="1" i="0" kern="1200" dirty="0">
                          <a:solidFill>
                            <a:schemeClr val="tx1"/>
                          </a:solidFill>
                          <a:effectLst/>
                          <a:latin typeface="Segoe UI Semilight" panose="020B0402040204020203" pitchFamily="34" charset="0"/>
                          <a:ea typeface="+mn-ea"/>
                          <a:cs typeface="Segoe UI Semilight" panose="020B0402040204020203" pitchFamily="34" charset="0"/>
                        </a:rPr>
                        <a:t>Description</a:t>
                      </a: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3"/>
                        </a:rPr>
                        <a:t>Add-SPOHubSiteAssociation</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Adds a new association between a site and a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4"/>
                        </a:rPr>
                        <a:t>Remove-SPOHubSiteAssociation</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Removes an association between a site and a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5"/>
                        </a:rPr>
                        <a:t>Get-SPOHubSite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Lists hub sites or hub site information.</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hlinkClick r:id="rId6"/>
                        </a:rPr>
                        <a:t>Grant-</a:t>
                      </a:r>
                      <a:r>
                        <a:rPr lang="en-US" sz="1200" u="none" strike="noStrike" dirty="0" err="1">
                          <a:effectLst/>
                          <a:latin typeface="+mn-lt"/>
                          <a:cs typeface="Segoe UI Semilight" panose="020B0402040204020203" pitchFamily="34" charset="0"/>
                          <a:hlinkClick r:id="rId6"/>
                        </a:rPr>
                        <a:t>SPOHubSiteRights</a:t>
                      </a:r>
                      <a:endParaRPr lang="en-US" sz="1200" b="0" i="0" u="none" strike="noStrike" dirty="0">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Grants rights to users or security groups to access the hub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7"/>
                        </a:rPr>
                        <a:t>Register-SPOHubSite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mn-lt"/>
                          <a:cs typeface="Segoe UI Semilight" panose="020B0402040204020203" pitchFamily="34" charset="0"/>
                        </a:rPr>
                        <a:t>Enables the hub site feature on a site to make it a hub site.</a:t>
                      </a:r>
                      <a:endParaRPr lang="en-US" sz="1200" b="0" i="0" u="none" strike="noStrike">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8"/>
                        </a:rPr>
                        <a:t>Revoke-SPOHubSiteRights</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mn-lt"/>
                          <a:cs typeface="Segoe UI Semilight" panose="020B0402040204020203" pitchFamily="34" charset="0"/>
                        </a:rPr>
                        <a:t>Revokes rights for specified principals to a hub site.</a:t>
                      </a:r>
                      <a:endParaRPr lang="en-US" sz="1200" b="0" i="0" u="none" strike="noStrike">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hlinkClick r:id="rId9"/>
                        </a:rPr>
                        <a:t>Set-</a:t>
                      </a:r>
                      <a:r>
                        <a:rPr lang="en-US" sz="1200" u="none" strike="noStrike" dirty="0" err="1">
                          <a:effectLst/>
                          <a:latin typeface="+mn-lt"/>
                          <a:cs typeface="Segoe UI Semilight" panose="020B0402040204020203" pitchFamily="34" charset="0"/>
                          <a:hlinkClick r:id="rId9"/>
                        </a:rPr>
                        <a:t>SPOHubSite</a:t>
                      </a:r>
                      <a:endParaRPr lang="en-US" sz="1200" b="0" i="0" u="none" strike="noStrike" dirty="0">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Sets the hub site information such as name, logo, and description.</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mn-lt"/>
                          <a:cs typeface="Segoe UI Semilight" panose="020B0402040204020203" pitchFamily="34" charset="0"/>
                          <a:hlinkClick r:id="rId10"/>
                        </a:rPr>
                        <a:t>Unregister-SPOHubSite</a:t>
                      </a:r>
                      <a:endParaRPr lang="en-US" sz="1200" b="0" i="0" u="none" strike="noStrike">
                        <a:effectLst/>
                        <a:latin typeface="+mn-lt"/>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mn-lt"/>
                          <a:cs typeface="Segoe UI Semilight" panose="020B0402040204020203" pitchFamily="34" charset="0"/>
                        </a:rPr>
                        <a:t>Disables the hub site feature on a site.</a:t>
                      </a:r>
                      <a:endParaRPr lang="en-US" sz="1200" b="0" i="0" u="none" strike="noStrike" dirty="0">
                        <a:effectLst/>
                        <a:latin typeface="+mn-lt"/>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447" y="486"/>
            <a:ext cx="5642688" cy="6736216"/>
          </a:xfrm>
          <a:prstGeom prst="rect">
            <a:avLst/>
          </a:prstGeom>
        </p:spPr>
      </p:pic>
      <p:sp>
        <p:nvSpPr>
          <p:cNvPr id="4" name="Title 3"/>
          <p:cNvSpPr>
            <a:spLocks noGrp="1"/>
          </p:cNvSpPr>
          <p:nvPr>
            <p:ph type="title" idx="4294967295"/>
          </p:nvPr>
        </p:nvSpPr>
        <p:spPr>
          <a:xfrm>
            <a:off x="1349826" y="432571"/>
            <a:ext cx="4625004" cy="606339"/>
          </a:xfrm>
          <a:prstGeom prst="rect">
            <a:avLst/>
          </a:prstGeom>
        </p:spPr>
        <p:txBody>
          <a:bodyPr>
            <a:normAutofit/>
          </a:bodyPr>
          <a:lstStyle/>
          <a:p>
            <a:r>
              <a:rPr lang="en-US" sz="2745"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1054357" y="1689612"/>
            <a:ext cx="5041643" cy="22980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Introduction</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Walk through to Modern SharePoint</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SharePoint online PowerShell (SPO)</a:t>
            </a:r>
          </a:p>
          <a:p>
            <a:pPr marL="342900" indent="-342900" defTabSz="1955424">
              <a:spcBef>
                <a:spcPct val="0"/>
              </a:spcBef>
              <a:spcAft>
                <a:spcPct val="35000"/>
              </a:spcAft>
              <a:buFont typeface="Wingdings" panose="05000000000000000000" pitchFamily="2" charset="2"/>
              <a:buChar char="§"/>
              <a:defRPr/>
            </a:pPr>
            <a:r>
              <a:rPr lang="en-US" sz="2000" dirty="0">
                <a:solidFill>
                  <a:schemeClr val="tx1"/>
                </a:solidFill>
              </a:rPr>
              <a:t>PnP PowerShell (SharePoint Patterns and Practices) </a:t>
            </a:r>
            <a:endParaRPr lang="en-AU" sz="20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3712" y="318465"/>
            <a:ext cx="834552" cy="8345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30451" y="552886"/>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97241" y="3353750"/>
            <a:ext cx="243943" cy="374793"/>
          </a:xfrm>
          <a:prstGeom prst="rect">
            <a:avLst/>
          </a:prstGeom>
        </p:spPr>
        <p:txBody>
          <a:bodyPr wrap="none">
            <a:spAutoFit/>
          </a:bodyPr>
          <a:lstStyle/>
          <a:p>
            <a:pPr defTabSz="914225">
              <a:defRPr/>
            </a:pPr>
            <a:r>
              <a:rPr lang="en-US">
                <a:solidFill>
                  <a:srgbClr val="000000"/>
                </a:solidFill>
                <a:latin typeface="Times New Roman" panose="02020603050405020304" pitchFamily="18" charset="0"/>
              </a:rPr>
              <a:t> </a:t>
            </a:r>
            <a:endParaRPr lang="en-US">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548445" y="486"/>
            <a:ext cx="5642689" cy="6736216"/>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1978A4E-46B4-45D1-9638-CDB401A85A90}"/>
              </a:ext>
            </a:extLst>
          </p:cNvPr>
          <p:cNvSpPr/>
          <p:nvPr/>
        </p:nvSpPr>
        <p:spPr>
          <a:xfrm>
            <a:off x="743540" y="1293687"/>
            <a:ext cx="3198504" cy="363946"/>
          </a:xfrm>
          <a:prstGeom prst="rect">
            <a:avLst/>
          </a:prstGeom>
        </p:spPr>
        <p:txBody>
          <a:bodyPr wrap="none">
            <a:spAutoFit/>
          </a:bodyPr>
          <a:lstStyle/>
          <a:p>
            <a:r>
              <a:rPr lang="en-US" sz="1765" b="1" dirty="0">
                <a:solidFill>
                  <a:srgbClr val="7030A0"/>
                </a:solidFill>
              </a:rPr>
              <a:t>SharePoint Online &amp; PowerShell</a:t>
            </a:r>
            <a:endParaRPr lang="en-GB" sz="1765"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dirty="0">
                <a:latin typeface="Segoe UI Semilight" panose="020B0402040204020203" pitchFamily="34" charset="0"/>
                <a:cs typeface="Segoe UI Semilight" panose="020B0402040204020203" pitchFamily="34" charset="0"/>
              </a:rPr>
              <a:t>Step 1: Create a Communication Site or Team Site</a:t>
            </a:r>
          </a:p>
          <a:p>
            <a:pPr>
              <a:lnSpc>
                <a:spcPct val="150000"/>
              </a:lnSpc>
            </a:pPr>
            <a:r>
              <a:rPr lang="en-US" sz="2000" dirty="0">
                <a:latin typeface="Segoe UI Semilight" panose="020B0402040204020203" pitchFamily="34" charset="0"/>
                <a:cs typeface="Segoe UI Semilight" panose="020B0402040204020203" pitchFamily="34" charset="0"/>
              </a:rPr>
              <a:t>Step 2: Register the site as a Hub Site</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To Register Hub Site we need admin permission, only administrator can register the site as Hub site using PowerShell</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Use SharePoint Online PowerShell Console, download the Latest version.</a:t>
            </a:r>
          </a:p>
          <a:p>
            <a:pPr marL="457200" lvl="2" indent="-342900">
              <a:lnSpc>
                <a:spcPct val="150000"/>
              </a:lnSpc>
              <a:buFont typeface="Wingdings" panose="05000000000000000000" pitchFamily="2" charset="2"/>
              <a:buChar char="§"/>
            </a:pPr>
            <a:r>
              <a:rPr lang="en-US" sz="2000" dirty="0">
                <a:latin typeface="Segoe UI Semilight" panose="020B0402040204020203" pitchFamily="34" charset="0"/>
                <a:cs typeface="Segoe UI Semilight" panose="020B0402040204020203" pitchFamily="34" charset="0"/>
              </a:rPr>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normAutofit/>
          </a:bodyPr>
          <a:lstStyle/>
          <a:p>
            <a:r>
              <a:rPr lang="en-IN" sz="3200" dirty="0">
                <a:solidFill>
                  <a:prstClr val="black"/>
                </a:solidFill>
                <a:latin typeface="Segoe UI Semibold" panose="020B0702040204020203" pitchFamily="34" charset="0"/>
                <a:cs typeface="Segoe UI Semibold" panose="020B0702040204020203" pitchFamily="34" charset="0"/>
              </a:rPr>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030608"/>
          </a:xfrm>
          <a:prstGeom prst="rect">
            <a:avLst/>
          </a:prstGeom>
          <a:noFill/>
        </p:spPr>
        <p:txBody>
          <a:bodyPr wrap="square" lIns="0" tIns="0" rIns="0" bIns="0" rtlCol="0">
            <a:spAutoFit/>
          </a:bodyPr>
          <a:lstStyle/>
          <a:p>
            <a:pPr>
              <a:lnSpc>
                <a:spcPct val="150000"/>
              </a:lnSpc>
            </a:pPr>
            <a:r>
              <a:rPr lang="en-US" sz="2000" dirty="0">
                <a:latin typeface="Segoe UI Semilight" panose="020B0402040204020203" pitchFamily="34" charset="0"/>
                <a:cs typeface="Segoe UI Semilight" panose="020B0402040204020203" pitchFamily="34" charset="0"/>
              </a:rPr>
              <a:t>Step 1: Create a Communication or Team Site</a:t>
            </a:r>
          </a:p>
          <a:p>
            <a:pPr>
              <a:lnSpc>
                <a:spcPct val="150000"/>
              </a:lnSpc>
            </a:pPr>
            <a:r>
              <a:rPr lang="en-US" sz="2000" dirty="0">
                <a:latin typeface="Segoe UI Semilight" panose="020B0402040204020203" pitchFamily="34" charset="0"/>
                <a:cs typeface="Segoe UI Semilight" panose="020B0402040204020203" pitchFamily="34" charset="0"/>
              </a:rPr>
              <a:t>Step 2: Click the cog and the select ‘Site information’</a:t>
            </a:r>
          </a:p>
          <a:p>
            <a:pPr>
              <a:lnSpc>
                <a:spcPct val="150000"/>
              </a:lnSpc>
            </a:pPr>
            <a:r>
              <a:rPr lang="en-US" sz="2000" dirty="0">
                <a:latin typeface="Segoe UI Semilight" panose="020B0402040204020203" pitchFamily="34" charset="0"/>
                <a:cs typeface="Segoe UI Semilight" panose="020B0402040204020203" pitchFamily="34" charset="0"/>
              </a:rPr>
              <a:t>Step 3: Select the Hub Site to associate with.</a:t>
            </a:r>
          </a:p>
          <a:p>
            <a:pPr>
              <a:lnSpc>
                <a:spcPct val="150000"/>
              </a:lnSpc>
            </a:pPr>
            <a:endParaRPr lang="en-US" sz="2000" dirty="0">
              <a:latin typeface="Segoe UI Semilight" panose="020B0402040204020203" pitchFamily="34" charset="0"/>
              <a:cs typeface="Segoe UI Semilight" panose="020B0402040204020203" pitchFamily="34" charset="0"/>
            </a:endParaRPr>
          </a:p>
          <a:p>
            <a:pPr>
              <a:lnSpc>
                <a:spcPct val="150000"/>
              </a:lnSpc>
            </a:pPr>
            <a:r>
              <a:rPr lang="en-US" sz="2000" dirty="0">
                <a:latin typeface="Segoe UI Semilight" panose="020B0402040204020203" pitchFamily="34" charset="0"/>
                <a:cs typeface="Segoe UI Semilight" panose="020B0402040204020203" pitchFamily="34" charset="0"/>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dirty="0">
                <a:latin typeface="Segoe UI Semilight" panose="020B0402040204020203" pitchFamily="34" charset="0"/>
                <a:cs typeface="Segoe UI Semilight" panose="020B0402040204020203" pitchFamily="34" charset="0"/>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394324" y="249126"/>
            <a:ext cx="10764253" cy="747897"/>
          </a:xfrm>
        </p:spPr>
        <p:txBody>
          <a:bodyPr>
            <a:normAutofit/>
          </a:bodyPr>
          <a:lstStyle/>
          <a:p>
            <a:r>
              <a:rPr lang="en-IN" sz="3200" dirty="0">
                <a:solidFill>
                  <a:prstClr val="black"/>
                </a:solidFill>
                <a:latin typeface="Segoe UI Semibold" panose="020B0702040204020203" pitchFamily="34" charset="0"/>
                <a:cs typeface="Segoe UI Semibold" panose="020B0702040204020203" pitchFamily="34" charset="0"/>
              </a:rPr>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Sites Do I Have?</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Inventory all Site Collections and output results to a CSV file using </a:t>
            </a:r>
            <a:r>
              <a:rPr lang="en-US" b="1" dirty="0">
                <a:solidFill>
                  <a:prstClr val="black"/>
                </a:solidFill>
                <a:latin typeface="Segoe UI" panose="020B0502040204020203" pitchFamily="34" charset="0"/>
                <a:cs typeface="Segoe UI" panose="020B0502040204020203" pitchFamily="34" charset="0"/>
              </a:rPr>
              <a:t>Get-</a:t>
            </a:r>
            <a:r>
              <a:rPr lang="en-US" b="1" dirty="0" err="1">
                <a:solidFill>
                  <a:prstClr val="black"/>
                </a:solidFill>
                <a:latin typeface="Segoe UI" panose="020B0502040204020203" pitchFamily="34" charset="0"/>
                <a:cs typeface="Segoe UI" panose="020B0502040204020203" pitchFamily="34" charset="0"/>
              </a:rPr>
              <a:t>SPOSite</a:t>
            </a:r>
            <a:endParaRPr lang="en-US" b="1"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8C77EA9-5515-4449-BAF4-017B6ED07CAA}"/>
              </a:ext>
            </a:extLst>
          </p:cNvPr>
          <p:cNvSpPr txBox="1"/>
          <p:nvPr/>
        </p:nvSpPr>
        <p:spPr>
          <a:xfrm>
            <a:off x="846753" y="2112569"/>
            <a:ext cx="9127671" cy="338554"/>
          </a:xfrm>
          <a:prstGeom prst="rect">
            <a:avLst/>
          </a:prstGeom>
          <a:noFill/>
        </p:spPr>
        <p:txBody>
          <a:bodyPr wrap="square">
            <a:spAutoFit/>
          </a:bodyPr>
          <a:lstStyle/>
          <a:p>
            <a:r>
              <a:rPr lang="en-GB" sz="1600" dirty="0">
                <a:solidFill>
                  <a:schemeClr val="accent5">
                    <a:lumMod val="75000"/>
                  </a:schemeClr>
                </a:solidFill>
              </a:rPr>
              <a:t>Get-</a:t>
            </a:r>
            <a:r>
              <a:rPr lang="en-GB" sz="1600" dirty="0" err="1">
                <a:solidFill>
                  <a:schemeClr val="accent5">
                    <a:lumMod val="75000"/>
                  </a:schemeClr>
                </a:solidFill>
              </a:rPr>
              <a:t>SPOSite</a:t>
            </a:r>
            <a:r>
              <a:rPr lang="en-GB" sz="1600" dirty="0">
                <a:solidFill>
                  <a:schemeClr val="accent5">
                    <a:lumMod val="75000"/>
                  </a:schemeClr>
                </a:solidFill>
              </a:rPr>
              <a:t> | Export-CSV -</a:t>
            </a:r>
            <a:r>
              <a:rPr lang="en-GB" sz="1600" dirty="0" err="1">
                <a:solidFill>
                  <a:schemeClr val="accent5">
                    <a:lumMod val="75000"/>
                  </a:schemeClr>
                </a:solidFill>
              </a:rPr>
              <a:t>LiteralPath</a:t>
            </a:r>
            <a:r>
              <a:rPr lang="en-GB" sz="1600" dirty="0">
                <a:solidFill>
                  <a:schemeClr val="accent5">
                    <a:lumMod val="75000"/>
                  </a:schemeClr>
                </a:solidFill>
              </a:rPr>
              <a:t> c:\jenkins\SiteInventory.csv -</a:t>
            </a:r>
            <a:r>
              <a:rPr lang="en-GB" sz="1600" dirty="0" err="1">
                <a:solidFill>
                  <a:schemeClr val="accent5">
                    <a:lumMod val="75000"/>
                  </a:schemeClr>
                </a:solidFill>
              </a:rPr>
              <a:t>NoTypeInformation</a:t>
            </a:r>
            <a:endParaRPr lang="en-GB" sz="1600" dirty="0">
              <a:solidFill>
                <a:schemeClr val="accent5">
                  <a:lumMod val="75000"/>
                </a:schemeClr>
              </a:solidFill>
            </a:endParaRPr>
          </a:p>
        </p:txBody>
      </p:sp>
      <p:pic>
        <p:nvPicPr>
          <p:cNvPr id="5" name="Picture 4">
            <a:extLst>
              <a:ext uri="{FF2B5EF4-FFF2-40B4-BE49-F238E27FC236}">
                <a16:creationId xmlns:a16="http://schemas.microsoft.com/office/drawing/2014/main" id="{651BD402-0289-42C0-A1DB-8158D5784DBB}"/>
              </a:ext>
            </a:extLst>
          </p:cNvPr>
          <p:cNvPicPr>
            <a:picLocks noChangeAspect="1"/>
          </p:cNvPicPr>
          <p:nvPr/>
        </p:nvPicPr>
        <p:blipFill>
          <a:blip r:embed="rId3"/>
          <a:stretch>
            <a:fillRect/>
          </a:stretch>
        </p:blipFill>
        <p:spPr>
          <a:xfrm>
            <a:off x="1875453" y="2696263"/>
            <a:ext cx="8098971" cy="2874923"/>
          </a:xfrm>
          <a:prstGeom prst="rect">
            <a:avLst/>
          </a:prstGeom>
        </p:spPr>
      </p:pic>
      <p:sp>
        <p:nvSpPr>
          <p:cNvPr id="8" name="TextBox 7">
            <a:extLst>
              <a:ext uri="{FF2B5EF4-FFF2-40B4-BE49-F238E27FC236}">
                <a16:creationId xmlns:a16="http://schemas.microsoft.com/office/drawing/2014/main" id="{594F83EA-71EA-4567-85BC-1BA3C5DD2C83}"/>
              </a:ext>
            </a:extLst>
          </p:cNvPr>
          <p:cNvSpPr txBox="1"/>
          <p:nvPr/>
        </p:nvSpPr>
        <p:spPr>
          <a:xfrm>
            <a:off x="766835" y="5909740"/>
            <a:ext cx="10658329" cy="523220"/>
          </a:xfrm>
          <a:prstGeom prst="rect">
            <a:avLst/>
          </a:prstGeom>
          <a:noFill/>
        </p:spPr>
        <p:txBody>
          <a:bodyPr wrap="square">
            <a:spAutoFit/>
          </a:bodyPr>
          <a:lstStyle/>
          <a:p>
            <a:r>
              <a:rPr lang="en-GB" sz="1400" dirty="0"/>
              <a:t> </a:t>
            </a:r>
            <a:r>
              <a:rPr lang="en-GB" sz="1400" dirty="0">
                <a:solidFill>
                  <a:srgbClr val="0000FF"/>
                </a:solidFill>
                <a:latin typeface="Lucida Console" panose="020B0609040504020204" pitchFamily="49" charset="0"/>
              </a:rPr>
              <a:t>Import-CSV</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a:t>
            </a:r>
            <a:r>
              <a:rPr lang="en-GB" sz="1400" dirty="0" err="1">
                <a:solidFill>
                  <a:srgbClr val="000080"/>
                </a:solidFill>
                <a:latin typeface="Lucida Console" panose="020B0609040504020204" pitchFamily="49" charset="0"/>
              </a:rPr>
              <a:t>LiteralPath</a:t>
            </a:r>
            <a:r>
              <a:rPr lang="en-GB" sz="1400" dirty="0">
                <a:solidFill>
                  <a:prstClr val="black"/>
                </a:solidFill>
                <a:latin typeface="Lucida Console" panose="020B0609040504020204" pitchFamily="49" charset="0"/>
              </a:rPr>
              <a:t> </a:t>
            </a:r>
            <a:r>
              <a:rPr lang="en-GB" sz="1400" dirty="0">
                <a:solidFill>
                  <a:srgbClr val="8A2BE2"/>
                </a:solidFill>
                <a:latin typeface="Lucida Console" panose="020B0609040504020204" pitchFamily="49" charset="0"/>
              </a:rPr>
              <a:t>c:\jenkins\SiteInventory.csv</a:t>
            </a:r>
            <a:r>
              <a:rPr lang="en-GB" sz="1400" dirty="0">
                <a:solidFill>
                  <a:prstClr val="black"/>
                </a:solidFill>
                <a:latin typeface="Lucida Console" panose="020B0609040504020204" pitchFamily="49" charset="0"/>
              </a:rPr>
              <a:t> </a:t>
            </a:r>
            <a:r>
              <a:rPr lang="en-GB" sz="1400" dirty="0">
                <a:solidFill>
                  <a:srgbClr val="A9A9A9"/>
                </a:solidFill>
                <a:latin typeface="Lucida Console" panose="020B0609040504020204" pitchFamily="49" charset="0"/>
              </a:rPr>
              <a:t>|</a:t>
            </a:r>
            <a:r>
              <a:rPr lang="en-GB" sz="1400" dirty="0">
                <a:solidFill>
                  <a:prstClr val="black"/>
                </a:solidFill>
                <a:latin typeface="Lucida Console" panose="020B0609040504020204" pitchFamily="49" charset="0"/>
              </a:rPr>
              <a:t> </a:t>
            </a:r>
          </a:p>
          <a:p>
            <a:r>
              <a:rPr lang="en-GB" sz="1400" dirty="0" err="1">
                <a:solidFill>
                  <a:srgbClr val="0000FF"/>
                </a:solidFill>
                <a:latin typeface="Lucida Console" panose="020B0609040504020204" pitchFamily="49" charset="0"/>
              </a:rPr>
              <a:t>ForEach</a:t>
            </a:r>
            <a:r>
              <a:rPr lang="en-GB" sz="1400" dirty="0">
                <a:solidFill>
                  <a:srgbClr val="0000FF"/>
                </a:solidFill>
                <a:latin typeface="Lucida Console" panose="020B0609040504020204" pitchFamily="49" charset="0"/>
              </a:rPr>
              <a:t>-Object</a:t>
            </a:r>
            <a:r>
              <a:rPr lang="en-GB" sz="14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40916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Who Has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List the SharePoint Groups that each user is a member of within a Site Collection using </a:t>
            </a:r>
            <a:r>
              <a:rPr lang="en-US" b="1" dirty="0">
                <a:solidFill>
                  <a:prstClr val="black"/>
                </a:solidFill>
                <a:latin typeface="Segoe UI" panose="020B0502040204020203" pitchFamily="34" charset="0"/>
                <a:cs typeface="Segoe UI" panose="020B0502040204020203" pitchFamily="34" charset="0"/>
              </a:rPr>
              <a:t>Get-</a:t>
            </a:r>
            <a:r>
              <a:rPr lang="en-US" b="1" dirty="0" err="1">
                <a:solidFill>
                  <a:prstClr val="black"/>
                </a:solidFill>
                <a:latin typeface="Segoe UI" panose="020B0502040204020203" pitchFamily="34" charset="0"/>
                <a:cs typeface="Segoe UI" panose="020B0502040204020203" pitchFamily="34" charset="0"/>
              </a:rPr>
              <a:t>SPOUser</a:t>
            </a:r>
            <a:endParaRPr lang="en-US" b="1"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C072496-4B85-4A95-8351-F52C0CCB2C11}"/>
              </a:ext>
            </a:extLst>
          </p:cNvPr>
          <p:cNvSpPr txBox="1"/>
          <p:nvPr/>
        </p:nvSpPr>
        <p:spPr>
          <a:xfrm>
            <a:off x="884076" y="2006282"/>
            <a:ext cx="10480610" cy="584775"/>
          </a:xfrm>
          <a:prstGeom prst="rect">
            <a:avLst/>
          </a:prstGeom>
          <a:noFill/>
        </p:spPr>
        <p:txBody>
          <a:bodyPr wrap="square">
            <a:spAutoFit/>
          </a:bodyPr>
          <a:lstStyle/>
          <a:p>
            <a:r>
              <a:rPr lang="en-GB" sz="1600" dirty="0">
                <a:solidFill>
                  <a:schemeClr val="accent5">
                    <a:lumMod val="75000"/>
                  </a:schemeClr>
                </a:solidFill>
              </a:rPr>
              <a:t>Get-</a:t>
            </a:r>
            <a:r>
              <a:rPr lang="en-GB" sz="1600" dirty="0" err="1">
                <a:solidFill>
                  <a:schemeClr val="accent5">
                    <a:lumMod val="75000"/>
                  </a:schemeClr>
                </a:solidFill>
              </a:rPr>
              <a:t>SPOUser</a:t>
            </a:r>
            <a:r>
              <a:rPr lang="en-GB" sz="1600" dirty="0">
                <a:solidFill>
                  <a:schemeClr val="accent5">
                    <a:lumMod val="75000"/>
                  </a:schemeClr>
                </a:solidFill>
              </a:rPr>
              <a:t> -Limit All -Site https://jpower4mvp.sharepoint.com/sites/SPFxTraining | Select DisplayName, </a:t>
            </a:r>
            <a:r>
              <a:rPr lang="en-GB" sz="1600" dirty="0" err="1">
                <a:solidFill>
                  <a:schemeClr val="accent5">
                    <a:lumMod val="75000"/>
                  </a:schemeClr>
                </a:solidFill>
              </a:rPr>
              <a:t>LoginName</a:t>
            </a:r>
            <a:r>
              <a:rPr lang="en-GB" sz="1600" dirty="0">
                <a:solidFill>
                  <a:schemeClr val="accent5">
                    <a:lumMod val="75000"/>
                  </a:schemeClr>
                </a:solidFill>
              </a:rPr>
              <a:t>, Groups</a:t>
            </a:r>
          </a:p>
        </p:txBody>
      </p:sp>
      <p:pic>
        <p:nvPicPr>
          <p:cNvPr id="5" name="Picture 4">
            <a:extLst>
              <a:ext uri="{FF2B5EF4-FFF2-40B4-BE49-F238E27FC236}">
                <a16:creationId xmlns:a16="http://schemas.microsoft.com/office/drawing/2014/main" id="{F1E49245-415C-49D1-BDE0-8BB439F07AE9}"/>
              </a:ext>
            </a:extLst>
          </p:cNvPr>
          <p:cNvPicPr>
            <a:picLocks noChangeAspect="1"/>
          </p:cNvPicPr>
          <p:nvPr/>
        </p:nvPicPr>
        <p:blipFill>
          <a:blip r:embed="rId3"/>
          <a:stretch>
            <a:fillRect/>
          </a:stretch>
        </p:blipFill>
        <p:spPr>
          <a:xfrm>
            <a:off x="884076" y="2729910"/>
            <a:ext cx="10525125" cy="3448050"/>
          </a:xfrm>
          <a:prstGeom prst="rect">
            <a:avLst/>
          </a:prstGeom>
        </p:spPr>
      </p:pic>
    </p:spTree>
    <p:extLst>
      <p:ext uri="{BB962C8B-B14F-4D97-AF65-F5344CB8AC3E}">
        <p14:creationId xmlns:p14="http://schemas.microsoft.com/office/powerpoint/2010/main" val="36239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Configuring External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53370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Configure the External Sharing Capability for a specific Site Collection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Use </a:t>
            </a:r>
            <a:r>
              <a:rPr lang="en-US" b="1" dirty="0">
                <a:solidFill>
                  <a:prstClr val="black"/>
                </a:solidFill>
                <a:latin typeface="Segoe UI" panose="020B0502040204020203" pitchFamily="34" charset="0"/>
                <a:cs typeface="Segoe UI" panose="020B0502040204020203" pitchFamily="34" charset="0"/>
              </a:rPr>
              <a:t>Set-</a:t>
            </a:r>
            <a:r>
              <a:rPr lang="en-US" b="1" dirty="0" err="1">
                <a:solidFill>
                  <a:prstClr val="black"/>
                </a:solidFill>
                <a:latin typeface="Segoe UI" panose="020B0502040204020203" pitchFamily="34" charset="0"/>
                <a:cs typeface="Segoe UI" panose="020B0502040204020203" pitchFamily="34" charset="0"/>
              </a:rPr>
              <a:t>SPOSite</a:t>
            </a:r>
            <a:r>
              <a:rPr lang="en-US" dirty="0">
                <a:solidFill>
                  <a:prstClr val="black"/>
                </a:solidFill>
                <a:latin typeface="Segoe UI" panose="020B0502040204020203" pitchFamily="34" charset="0"/>
                <a:cs typeface="Segoe UI" panose="020B0502040204020203" pitchFamily="34" charset="0"/>
              </a:rPr>
              <a:t> with the </a:t>
            </a:r>
            <a:r>
              <a:rPr lang="en-US" b="1" dirty="0" err="1">
                <a:solidFill>
                  <a:prstClr val="black"/>
                </a:solidFill>
                <a:latin typeface="Segoe UI" panose="020B0502040204020203" pitchFamily="34" charset="0"/>
                <a:cs typeface="Segoe UI" panose="020B0502040204020203" pitchFamily="34" charset="0"/>
              </a:rPr>
              <a:t>SharingCapability</a:t>
            </a:r>
            <a:r>
              <a:rPr lang="en-US" dirty="0">
                <a:solidFill>
                  <a:prstClr val="black"/>
                </a:solidFill>
                <a:latin typeface="Segoe UI" panose="020B0502040204020203" pitchFamily="34" charset="0"/>
                <a:cs typeface="Segoe UI" panose="020B0502040204020203" pitchFamily="34" charset="0"/>
              </a:rPr>
              <a:t> parameter, options: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Disabled</a:t>
            </a:r>
          </a:p>
          <a:p>
            <a:pPr marL="742950" lvl="1" indent="-285750">
              <a:lnSpc>
                <a:spcPct val="150000"/>
              </a:lnSpc>
              <a:buFont typeface="Wingdings" panose="05000000000000000000" pitchFamily="2" charset="2"/>
              <a:buChar char="ü"/>
              <a:defRPr/>
            </a:pPr>
            <a:r>
              <a:rPr lang="en-US" dirty="0" err="1">
                <a:solidFill>
                  <a:prstClr val="black"/>
                </a:solidFill>
                <a:latin typeface="Segoe UI" panose="020B0502040204020203" pitchFamily="34" charset="0"/>
                <a:cs typeface="Segoe UI" panose="020B0502040204020203" pitchFamily="34" charset="0"/>
              </a:rPr>
              <a:t>ExternalUserAndGuestSharing</a:t>
            </a: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ü"/>
              <a:defRPr/>
            </a:pPr>
            <a:r>
              <a:rPr lang="en-US" dirty="0" err="1">
                <a:solidFill>
                  <a:prstClr val="black"/>
                </a:solidFill>
                <a:latin typeface="Segoe UI" panose="020B0502040204020203" pitchFamily="34" charset="0"/>
                <a:cs typeface="Segoe UI" panose="020B0502040204020203" pitchFamily="34" charset="0"/>
              </a:rPr>
              <a:t>ExternalUserSharingOnly</a:t>
            </a:r>
            <a:endParaRPr lang="en-US" dirty="0">
              <a:solidFill>
                <a:prstClr val="black"/>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US"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288EB7D7-C6E4-4B04-A093-FFE637C5626C}"/>
              </a:ext>
            </a:extLst>
          </p:cNvPr>
          <p:cNvSpPr txBox="1"/>
          <p:nvPr/>
        </p:nvSpPr>
        <p:spPr>
          <a:xfrm>
            <a:off x="930729" y="3583155"/>
            <a:ext cx="9538218" cy="338554"/>
          </a:xfrm>
          <a:prstGeom prst="rect">
            <a:avLst/>
          </a:prstGeom>
          <a:noFill/>
        </p:spPr>
        <p:txBody>
          <a:bodyPr wrap="square">
            <a:spAutoFit/>
          </a:bodyPr>
          <a:lstStyle/>
          <a:p>
            <a:r>
              <a:rPr lang="en-GB" sz="1600" dirty="0">
                <a:solidFill>
                  <a:schemeClr val="accent5">
                    <a:lumMod val="75000"/>
                  </a:schemeClr>
                </a:solidFill>
              </a:rPr>
              <a:t>Set-</a:t>
            </a:r>
            <a:r>
              <a:rPr lang="en-GB" sz="1600" dirty="0" err="1">
                <a:solidFill>
                  <a:schemeClr val="accent5">
                    <a:lumMod val="75000"/>
                  </a:schemeClr>
                </a:solidFill>
              </a:rPr>
              <a:t>SPOSite</a:t>
            </a:r>
            <a:r>
              <a:rPr lang="en-GB" sz="1600" dirty="0">
                <a:solidFill>
                  <a:schemeClr val="accent5">
                    <a:lumMod val="75000"/>
                  </a:schemeClr>
                </a:solidFill>
              </a:rPr>
              <a:t> -Identity https://jpower4mvp.sharepoint.com/sites/testSC -</a:t>
            </a:r>
            <a:r>
              <a:rPr lang="en-GB" sz="1600" dirty="0" err="1">
                <a:solidFill>
                  <a:schemeClr val="accent5">
                    <a:lumMod val="75000"/>
                  </a:schemeClr>
                </a:solidFill>
              </a:rPr>
              <a:t>SharingCapability</a:t>
            </a:r>
            <a:r>
              <a:rPr lang="en-GB" sz="1600" dirty="0">
                <a:solidFill>
                  <a:schemeClr val="accent5">
                    <a:lumMod val="75000"/>
                  </a:schemeClr>
                </a:solidFill>
              </a:rPr>
              <a:t> Disabled</a:t>
            </a:r>
          </a:p>
        </p:txBody>
      </p:sp>
      <p:pic>
        <p:nvPicPr>
          <p:cNvPr id="5" name="Picture 4">
            <a:extLst>
              <a:ext uri="{FF2B5EF4-FFF2-40B4-BE49-F238E27FC236}">
                <a16:creationId xmlns:a16="http://schemas.microsoft.com/office/drawing/2014/main" id="{430DA7DA-CF2F-4A00-AB08-0BF9B3995B33}"/>
              </a:ext>
            </a:extLst>
          </p:cNvPr>
          <p:cNvPicPr>
            <a:picLocks noChangeAspect="1"/>
          </p:cNvPicPr>
          <p:nvPr/>
        </p:nvPicPr>
        <p:blipFill>
          <a:blip r:embed="rId3"/>
          <a:stretch>
            <a:fillRect/>
          </a:stretch>
        </p:blipFill>
        <p:spPr>
          <a:xfrm>
            <a:off x="1034142" y="4754960"/>
            <a:ext cx="10515600" cy="523875"/>
          </a:xfrm>
          <a:prstGeom prst="rect">
            <a:avLst/>
          </a:prstGeom>
        </p:spPr>
      </p:pic>
    </p:spTree>
    <p:extLst>
      <p:ext uri="{BB962C8B-B14F-4D97-AF65-F5344CB8AC3E}">
        <p14:creationId xmlns:p14="http://schemas.microsoft.com/office/powerpoint/2010/main" val="3142747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Auditing External Access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Who has access? Where do they have access? Who invited them?</a:t>
            </a:r>
          </a:p>
        </p:txBody>
      </p:sp>
      <p:pic>
        <p:nvPicPr>
          <p:cNvPr id="4" name="Picture 3">
            <a:extLst>
              <a:ext uri="{FF2B5EF4-FFF2-40B4-BE49-F238E27FC236}">
                <a16:creationId xmlns:a16="http://schemas.microsoft.com/office/drawing/2014/main" id="{82747C58-88D8-4EF1-858B-D200A3C1491D}"/>
              </a:ext>
            </a:extLst>
          </p:cNvPr>
          <p:cNvPicPr>
            <a:picLocks noChangeAspect="1"/>
          </p:cNvPicPr>
          <p:nvPr/>
        </p:nvPicPr>
        <p:blipFill>
          <a:blip r:embed="rId3"/>
          <a:stretch>
            <a:fillRect/>
          </a:stretch>
        </p:blipFill>
        <p:spPr>
          <a:xfrm>
            <a:off x="7093209" y="3021180"/>
            <a:ext cx="4999264" cy="3370290"/>
          </a:xfrm>
          <a:prstGeom prst="rect">
            <a:avLst/>
          </a:prstGeom>
        </p:spPr>
      </p:pic>
      <p:sp>
        <p:nvSpPr>
          <p:cNvPr id="9" name="TextBox 8">
            <a:extLst>
              <a:ext uri="{FF2B5EF4-FFF2-40B4-BE49-F238E27FC236}">
                <a16:creationId xmlns:a16="http://schemas.microsoft.com/office/drawing/2014/main" id="{75A02592-BC15-4C66-B4FD-87F5FFA8B8A7}"/>
              </a:ext>
            </a:extLst>
          </p:cNvPr>
          <p:cNvSpPr txBox="1"/>
          <p:nvPr/>
        </p:nvSpPr>
        <p:spPr>
          <a:xfrm>
            <a:off x="790768" y="1936904"/>
            <a:ext cx="9724831" cy="1223412"/>
          </a:xfrm>
          <a:prstGeom prst="rect">
            <a:avLst/>
          </a:prstGeom>
          <a:noFill/>
        </p:spPr>
        <p:txBody>
          <a:bodyPr wrap="square">
            <a:spAutoFit/>
          </a:bodyPr>
          <a:lstStyle/>
          <a:p>
            <a:r>
              <a:rPr lang="en-US" sz="1050" dirty="0"/>
              <a:t> </a:t>
            </a:r>
            <a:r>
              <a:rPr lang="en-US" sz="1050" dirty="0">
                <a:solidFill>
                  <a:srgbClr val="FF4500"/>
                </a:solidFill>
                <a:latin typeface="Lucida Console" panose="020B0609040504020204" pitchFamily="49" charset="0"/>
              </a:rPr>
              <a:t>$Sites</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 </a:t>
            </a:r>
            <a:r>
              <a:rPr lang="en-US" sz="1050" dirty="0">
                <a:solidFill>
                  <a:srgbClr val="0000FF"/>
                </a:solidFill>
                <a:latin typeface="Lucida Console" panose="020B0609040504020204" pitchFamily="49" charset="0"/>
              </a:rPr>
              <a:t>Get-</a:t>
            </a:r>
            <a:r>
              <a:rPr lang="en-US" sz="1050" dirty="0" err="1">
                <a:solidFill>
                  <a:srgbClr val="0000FF"/>
                </a:solidFill>
                <a:latin typeface="Lucida Console" panose="020B0609040504020204" pitchFamily="49" charset="0"/>
              </a:rPr>
              <a:t>SPOSite</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 </a:t>
            </a:r>
            <a:r>
              <a:rPr lang="en-US" sz="1050" dirty="0">
                <a:solidFill>
                  <a:srgbClr val="0000FF"/>
                </a:solidFill>
                <a:latin typeface="Lucida Console" panose="020B0609040504020204" pitchFamily="49" charset="0"/>
              </a:rPr>
              <a:t>Where</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$_</a:t>
            </a:r>
            <a:r>
              <a:rPr lang="en-US" sz="1050" dirty="0">
                <a:solidFill>
                  <a:srgbClr val="A9A9A9"/>
                </a:solidFill>
                <a:latin typeface="Lucida Console" panose="020B0609040504020204" pitchFamily="49" charset="0"/>
              </a:rPr>
              <a:t>.</a:t>
            </a:r>
            <a:r>
              <a:rPr lang="en-US" sz="1050" dirty="0" err="1">
                <a:solidFill>
                  <a:prstClr val="black"/>
                </a:solidFill>
                <a:latin typeface="Lucida Console" panose="020B0609040504020204" pitchFamily="49" charset="0"/>
              </a:rPr>
              <a:t>sharingcapability</a:t>
            </a:r>
            <a:r>
              <a:rPr lang="en-US" sz="1050" dirty="0">
                <a:solidFill>
                  <a:prstClr val="black"/>
                </a:solidFill>
                <a:latin typeface="Lucida Console" panose="020B0609040504020204" pitchFamily="49" charset="0"/>
              </a:rPr>
              <a:t> </a:t>
            </a:r>
            <a:r>
              <a:rPr lang="en-US" sz="1050" dirty="0">
                <a:solidFill>
                  <a:srgbClr val="A9A9A9"/>
                </a:solidFill>
                <a:latin typeface="Lucida Console" panose="020B0609040504020204" pitchFamily="49" charset="0"/>
              </a:rPr>
              <a:t>-ne</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"Disabled"</a:t>
            </a:r>
            <a:r>
              <a:rPr lang="en-US" sz="1050" dirty="0">
                <a:solidFill>
                  <a:prstClr val="black"/>
                </a:solidFill>
                <a:latin typeface="Lucida Console" panose="020B0609040504020204" pitchFamily="49" charset="0"/>
              </a:rPr>
              <a:t>}</a:t>
            </a:r>
          </a:p>
          <a:p>
            <a:r>
              <a:rPr lang="en-GB" sz="1050" dirty="0">
                <a:solidFill>
                  <a:srgbClr val="00008B"/>
                </a:solidFill>
                <a:latin typeface="Lucida Console" panose="020B0609040504020204" pitchFamily="49" charset="0"/>
              </a:rPr>
              <a:t>Foreach</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a:t>
            </a:r>
            <a:r>
              <a:rPr lang="en-GB" sz="1050" dirty="0">
                <a:solidFill>
                  <a:prstClr val="black"/>
                </a:solidFill>
                <a:latin typeface="Lucida Console" panose="020B0609040504020204" pitchFamily="49" charset="0"/>
              </a:rPr>
              <a:t> </a:t>
            </a:r>
            <a:r>
              <a:rPr lang="en-GB" sz="1050" dirty="0">
                <a:solidFill>
                  <a:srgbClr val="00008B"/>
                </a:solidFill>
                <a:latin typeface="Lucida Console" panose="020B0609040504020204" pitchFamily="49" charset="0"/>
              </a:rPr>
              <a:t>in</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$Sites</a:t>
            </a:r>
            <a:r>
              <a:rPr lang="en-GB" sz="1050" dirty="0">
                <a:solidFill>
                  <a:prstClr val="black"/>
                </a:solidFill>
                <a:latin typeface="Lucida Console" panose="020B0609040504020204" pitchFamily="49" charset="0"/>
              </a:rPr>
              <a:t>)</a:t>
            </a:r>
          </a:p>
          <a:p>
            <a:r>
              <a:rPr lang="en-GB" sz="1050" dirty="0">
                <a:solidFill>
                  <a:prstClr val="black"/>
                </a:solidFill>
                <a:latin typeface="Lucida Console" panose="020B0609040504020204" pitchFamily="49" charset="0"/>
              </a:rPr>
              <a:t>{</a:t>
            </a:r>
          </a:p>
          <a:p>
            <a:r>
              <a:rPr lang="en-US" sz="1050" dirty="0">
                <a:solidFill>
                  <a:srgbClr val="0000FF"/>
                </a:solidFill>
                <a:latin typeface="Lucida Console" panose="020B0609040504020204" pitchFamily="49" charset="0"/>
              </a:rPr>
              <a:t>Write-Host</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"Checking"</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$Site</a:t>
            </a:r>
            <a:r>
              <a:rPr lang="en-US" sz="1050" dirty="0">
                <a:solidFill>
                  <a:srgbClr val="A9A9A9"/>
                </a:solidFill>
                <a:latin typeface="Lucida Console" panose="020B0609040504020204" pitchFamily="49" charset="0"/>
              </a:rPr>
              <a:t>.</a:t>
            </a:r>
            <a:r>
              <a:rPr lang="en-US" sz="1050" dirty="0">
                <a:solidFill>
                  <a:prstClr val="black"/>
                </a:solidFill>
                <a:latin typeface="Lucida Console" panose="020B0609040504020204" pitchFamily="49" charset="0"/>
              </a:rPr>
              <a:t>URL </a:t>
            </a:r>
            <a:r>
              <a:rPr lang="en-US" sz="1050" dirty="0">
                <a:solidFill>
                  <a:srgbClr val="000080"/>
                </a:solidFill>
                <a:latin typeface="Lucida Console" panose="020B0609040504020204" pitchFamily="49" charset="0"/>
              </a:rPr>
              <a:t>-</a:t>
            </a:r>
            <a:r>
              <a:rPr lang="en-US" sz="1050" dirty="0" err="1">
                <a:solidFill>
                  <a:srgbClr val="000080"/>
                </a:solidFill>
                <a:latin typeface="Lucida Console" panose="020B0609040504020204" pitchFamily="49" charset="0"/>
              </a:rPr>
              <a:t>ForegroundColor</a:t>
            </a:r>
            <a:r>
              <a:rPr lang="en-US" sz="1050" dirty="0">
                <a:solidFill>
                  <a:prstClr val="black"/>
                </a:solidFill>
                <a:latin typeface="Lucida Console" panose="020B0609040504020204" pitchFamily="49" charset="0"/>
              </a:rPr>
              <a:t> </a:t>
            </a:r>
            <a:r>
              <a:rPr lang="en-US" sz="1050" dirty="0">
                <a:solidFill>
                  <a:srgbClr val="8A2BE2"/>
                </a:solidFill>
                <a:latin typeface="Lucida Console" panose="020B0609040504020204" pitchFamily="49" charset="0"/>
              </a:rPr>
              <a:t>Green</a:t>
            </a:r>
            <a:endParaRPr lang="en-US" sz="1050" dirty="0">
              <a:solidFill>
                <a:prstClr val="black"/>
              </a:solidFill>
              <a:latin typeface="Lucida Console" panose="020B0609040504020204" pitchFamily="49" charset="0"/>
            </a:endParaRPr>
          </a:p>
          <a:p>
            <a:r>
              <a:rPr lang="en-US" sz="1050" dirty="0">
                <a:solidFill>
                  <a:srgbClr val="0000FF"/>
                </a:solidFill>
                <a:latin typeface="Lucida Console" panose="020B0609040504020204" pitchFamily="49" charset="0"/>
              </a:rPr>
              <a:t>Write-Host</a:t>
            </a:r>
            <a:r>
              <a:rPr lang="en-US" sz="1050" dirty="0">
                <a:solidFill>
                  <a:prstClr val="black"/>
                </a:solidFill>
                <a:latin typeface="Lucida Console" panose="020B0609040504020204" pitchFamily="49" charset="0"/>
              </a:rPr>
              <a:t> </a:t>
            </a:r>
            <a:r>
              <a:rPr lang="en-US" sz="1050" dirty="0">
                <a:solidFill>
                  <a:srgbClr val="8B0000"/>
                </a:solidFill>
                <a:latin typeface="Lucida Console" panose="020B0609040504020204" pitchFamily="49" charset="0"/>
              </a:rPr>
              <a:t>"Sharing Capability: "</a:t>
            </a:r>
            <a:r>
              <a:rPr lang="en-US" sz="1050" dirty="0">
                <a:solidFill>
                  <a:prstClr val="black"/>
                </a:solidFill>
                <a:latin typeface="Lucida Console" panose="020B0609040504020204" pitchFamily="49" charset="0"/>
              </a:rPr>
              <a:t> </a:t>
            </a:r>
            <a:r>
              <a:rPr lang="en-US" sz="1050" dirty="0">
                <a:solidFill>
                  <a:srgbClr val="FF4500"/>
                </a:solidFill>
                <a:latin typeface="Lucida Console" panose="020B0609040504020204" pitchFamily="49" charset="0"/>
              </a:rPr>
              <a:t>$</a:t>
            </a:r>
            <a:r>
              <a:rPr lang="en-US" sz="1050" dirty="0" err="1">
                <a:solidFill>
                  <a:srgbClr val="FF4500"/>
                </a:solidFill>
                <a:latin typeface="Lucida Console" panose="020B0609040504020204" pitchFamily="49" charset="0"/>
              </a:rPr>
              <a:t>Site</a:t>
            </a:r>
            <a:r>
              <a:rPr lang="en-US" sz="1050" dirty="0" err="1">
                <a:solidFill>
                  <a:srgbClr val="A9A9A9"/>
                </a:solidFill>
                <a:latin typeface="Lucida Console" panose="020B0609040504020204" pitchFamily="49" charset="0"/>
              </a:rPr>
              <a:t>.</a:t>
            </a:r>
            <a:r>
              <a:rPr lang="en-US" sz="1050" dirty="0" err="1">
                <a:solidFill>
                  <a:prstClr val="black"/>
                </a:solidFill>
                <a:latin typeface="Lucida Console" panose="020B0609040504020204" pitchFamily="49" charset="0"/>
              </a:rPr>
              <a:t>SharingCapability</a:t>
            </a:r>
            <a:r>
              <a:rPr lang="en-US" sz="1050" dirty="0">
                <a:solidFill>
                  <a:prstClr val="black"/>
                </a:solidFill>
                <a:latin typeface="Lucida Console" panose="020B0609040504020204" pitchFamily="49" charset="0"/>
              </a:rPr>
              <a:t> </a:t>
            </a:r>
            <a:r>
              <a:rPr lang="en-US" sz="1050" dirty="0">
                <a:solidFill>
                  <a:srgbClr val="000080"/>
                </a:solidFill>
                <a:latin typeface="Lucida Console" panose="020B0609040504020204" pitchFamily="49" charset="0"/>
              </a:rPr>
              <a:t>-</a:t>
            </a:r>
            <a:r>
              <a:rPr lang="en-US" sz="1050" dirty="0" err="1">
                <a:solidFill>
                  <a:srgbClr val="000080"/>
                </a:solidFill>
                <a:latin typeface="Lucida Console" panose="020B0609040504020204" pitchFamily="49" charset="0"/>
              </a:rPr>
              <a:t>ForegroundColor</a:t>
            </a:r>
            <a:r>
              <a:rPr lang="en-US" sz="1050" dirty="0">
                <a:solidFill>
                  <a:prstClr val="black"/>
                </a:solidFill>
                <a:latin typeface="Lucida Console" panose="020B0609040504020204" pitchFamily="49" charset="0"/>
              </a:rPr>
              <a:t> </a:t>
            </a:r>
            <a:r>
              <a:rPr lang="en-US" sz="1050" dirty="0">
                <a:solidFill>
                  <a:srgbClr val="8A2BE2"/>
                </a:solidFill>
                <a:latin typeface="Lucida Console" panose="020B0609040504020204" pitchFamily="49" charset="0"/>
              </a:rPr>
              <a:t>Yellow</a:t>
            </a:r>
            <a:endParaRPr lang="en-US" sz="1050" dirty="0">
              <a:solidFill>
                <a:prstClr val="black"/>
              </a:solidFill>
              <a:latin typeface="Lucida Console" panose="020B0609040504020204" pitchFamily="49" charset="0"/>
            </a:endParaRPr>
          </a:p>
          <a:p>
            <a:r>
              <a:rPr lang="en-GB" sz="1050" dirty="0">
                <a:solidFill>
                  <a:srgbClr val="0000FF"/>
                </a:solidFill>
                <a:latin typeface="Lucida Console" panose="020B0609040504020204" pitchFamily="49" charset="0"/>
              </a:rPr>
              <a:t>Get-</a:t>
            </a:r>
            <a:r>
              <a:rPr lang="en-GB" sz="1050" dirty="0" err="1">
                <a:solidFill>
                  <a:srgbClr val="0000FF"/>
                </a:solidFill>
                <a:latin typeface="Lucida Console" panose="020B0609040504020204" pitchFamily="49" charset="0"/>
              </a:rPr>
              <a:t>SPOExternalUser</a:t>
            </a:r>
            <a:r>
              <a:rPr lang="en-GB" sz="1050" dirty="0">
                <a:solidFill>
                  <a:prstClr val="black"/>
                </a:solidFill>
                <a:latin typeface="Lucida Console" panose="020B0609040504020204" pitchFamily="49" charset="0"/>
              </a:rPr>
              <a:t> </a:t>
            </a:r>
            <a:r>
              <a:rPr lang="en-GB" sz="1050" dirty="0">
                <a:solidFill>
                  <a:srgbClr val="000080"/>
                </a:solidFill>
                <a:latin typeface="Lucida Console" panose="020B0609040504020204" pitchFamily="49" charset="0"/>
              </a:rPr>
              <a:t>-</a:t>
            </a:r>
            <a:r>
              <a:rPr lang="en-GB" sz="1050" dirty="0" err="1">
                <a:solidFill>
                  <a:srgbClr val="000080"/>
                </a:solidFill>
                <a:latin typeface="Lucida Console" panose="020B0609040504020204" pitchFamily="49" charset="0"/>
              </a:rPr>
              <a:t>SiteUrl</a:t>
            </a:r>
            <a:r>
              <a:rPr lang="en-GB" sz="1050" dirty="0">
                <a:solidFill>
                  <a:prstClr val="black"/>
                </a:solidFill>
                <a:latin typeface="Lucida Console" panose="020B0609040504020204" pitchFamily="49" charset="0"/>
              </a:rPr>
              <a:t> </a:t>
            </a:r>
            <a:r>
              <a:rPr lang="en-GB" sz="1050" dirty="0">
                <a:solidFill>
                  <a:srgbClr val="FF4500"/>
                </a:solidFill>
                <a:latin typeface="Lucida Console" panose="020B0609040504020204" pitchFamily="49" charset="0"/>
              </a:rPr>
              <a:t>$Site</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URL </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0000FF"/>
                </a:solidFill>
                <a:latin typeface="Lucida Console" panose="020B0609040504020204" pitchFamily="49" charset="0"/>
              </a:rPr>
              <a:t>select</a:t>
            </a:r>
            <a:r>
              <a:rPr lang="en-GB" sz="1050" dirty="0">
                <a:solidFill>
                  <a:prstClr val="black"/>
                </a:solidFill>
                <a:latin typeface="Lucida Console" panose="020B0609040504020204" pitchFamily="49" charset="0"/>
              </a:rPr>
              <a:t> </a:t>
            </a:r>
            <a:r>
              <a:rPr lang="en-GB" sz="1050" dirty="0">
                <a:solidFill>
                  <a:srgbClr val="8A2BE2"/>
                </a:solidFill>
                <a:latin typeface="Lucida Console" panose="020B0609040504020204" pitchFamily="49" charset="0"/>
              </a:rPr>
              <a:t>DisplayName</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8A2BE2"/>
                </a:solidFill>
                <a:latin typeface="Lucida Console" panose="020B0609040504020204" pitchFamily="49" charset="0"/>
              </a:rPr>
              <a:t>Email</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err="1">
                <a:solidFill>
                  <a:srgbClr val="8A2BE2"/>
                </a:solidFill>
                <a:latin typeface="Lucida Console" panose="020B0609040504020204" pitchFamily="49" charset="0"/>
              </a:rPr>
              <a:t>InvitedBy</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err="1">
                <a:solidFill>
                  <a:srgbClr val="8A2BE2"/>
                </a:solidFill>
                <a:latin typeface="Lucida Console" panose="020B0609040504020204" pitchFamily="49" charset="0"/>
              </a:rPr>
              <a:t>WhenCreated</a:t>
            </a:r>
            <a:r>
              <a:rPr lang="en-GB" sz="1050" dirty="0">
                <a:solidFill>
                  <a:prstClr val="black"/>
                </a:solidFill>
                <a:latin typeface="Lucida Console" panose="020B0609040504020204" pitchFamily="49" charset="0"/>
              </a:rPr>
              <a:t> </a:t>
            </a:r>
            <a:r>
              <a:rPr lang="en-GB" sz="1050" dirty="0">
                <a:solidFill>
                  <a:srgbClr val="A9A9A9"/>
                </a:solidFill>
                <a:latin typeface="Lucida Console" panose="020B0609040504020204" pitchFamily="49" charset="0"/>
              </a:rPr>
              <a:t>|</a:t>
            </a:r>
            <a:r>
              <a:rPr lang="en-GB" sz="1050" dirty="0">
                <a:solidFill>
                  <a:prstClr val="black"/>
                </a:solidFill>
                <a:latin typeface="Lucida Console" panose="020B0609040504020204" pitchFamily="49" charset="0"/>
              </a:rPr>
              <a:t> </a:t>
            </a:r>
            <a:r>
              <a:rPr lang="en-GB" sz="1050" dirty="0">
                <a:solidFill>
                  <a:srgbClr val="0000FF"/>
                </a:solidFill>
                <a:latin typeface="Lucida Console" panose="020B0609040504020204" pitchFamily="49" charset="0"/>
              </a:rPr>
              <a:t>FT</a:t>
            </a:r>
            <a:r>
              <a:rPr lang="en-GB" sz="1050" dirty="0">
                <a:solidFill>
                  <a:prstClr val="black"/>
                </a:solidFill>
                <a:latin typeface="Lucida Console" panose="020B0609040504020204" pitchFamily="49" charset="0"/>
              </a:rPr>
              <a:t> </a:t>
            </a:r>
            <a:r>
              <a:rPr lang="en-GB" sz="1050" dirty="0">
                <a:solidFill>
                  <a:srgbClr val="000080"/>
                </a:solidFill>
                <a:latin typeface="Lucida Console" panose="020B0609040504020204" pitchFamily="49" charset="0"/>
              </a:rPr>
              <a:t>-</a:t>
            </a:r>
            <a:r>
              <a:rPr lang="en-GB" sz="1050" dirty="0" err="1">
                <a:solidFill>
                  <a:srgbClr val="000080"/>
                </a:solidFill>
                <a:latin typeface="Lucida Console" panose="020B0609040504020204" pitchFamily="49" charset="0"/>
              </a:rPr>
              <a:t>AutoSize</a:t>
            </a:r>
            <a:endParaRPr lang="en-GB" sz="1050" dirty="0">
              <a:solidFill>
                <a:prstClr val="black"/>
              </a:solidFill>
              <a:latin typeface="Lucida Console" panose="020B0609040504020204" pitchFamily="49" charset="0"/>
            </a:endParaRPr>
          </a:p>
          <a:p>
            <a:r>
              <a:rPr lang="en-GB" sz="105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407538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Site Level Administration</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Set-</a:t>
            </a:r>
            <a:r>
              <a:rPr lang="en-US" dirty="0" err="1">
                <a:solidFill>
                  <a:prstClr val="black"/>
                </a:solidFill>
                <a:latin typeface="Segoe UI" panose="020B0502040204020203" pitchFamily="34" charset="0"/>
                <a:cs typeface="Segoe UI" panose="020B0502040204020203" pitchFamily="34" charset="0"/>
              </a:rPr>
              <a:t>SPOSite</a:t>
            </a:r>
            <a:r>
              <a:rPr lang="en-US" dirty="0">
                <a:solidFill>
                  <a:prstClr val="black"/>
                </a:solidFill>
                <a:latin typeface="Segoe UI" panose="020B0502040204020203" pitchFamily="34" charset="0"/>
                <a:cs typeface="Segoe UI" panose="020B0502040204020203" pitchFamily="34" charset="0"/>
              </a:rPr>
              <a:t> can be used to:</a:t>
            </a: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Change Site Owner</a:t>
            </a: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Change the Title</a:t>
            </a:r>
          </a:p>
          <a:p>
            <a:pPr marL="742950" lvl="1" indent="-285750">
              <a:lnSpc>
                <a:spcPct val="150000"/>
              </a:lnSpc>
              <a:buFont typeface="Wingdings" panose="05000000000000000000" pitchFamily="2" charset="2"/>
              <a:buChar char="§"/>
              <a:defRPr/>
            </a:pPr>
            <a:endParaRPr lang="en-US"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Lock a Site - </a:t>
            </a:r>
            <a:r>
              <a:rPr lang="en-GB" b="0" i="0" dirty="0">
                <a:solidFill>
                  <a:srgbClr val="171717"/>
                </a:solidFill>
                <a:effectLst/>
                <a:latin typeface="Segoe UI" panose="020B0502040204020203" pitchFamily="34" charset="0"/>
              </a:rPr>
              <a:t> </a:t>
            </a:r>
            <a:r>
              <a:rPr lang="en-GB" sz="1600" b="1" i="0" dirty="0" err="1">
                <a:solidFill>
                  <a:srgbClr val="171717"/>
                </a:solidFill>
                <a:effectLst/>
                <a:latin typeface="Segoe UI" panose="020B0502040204020203" pitchFamily="34" charset="0"/>
              </a:rPr>
              <a:t>NoAccess</a:t>
            </a:r>
            <a:r>
              <a:rPr lang="en-GB" sz="1600" b="1" i="0" dirty="0">
                <a:solidFill>
                  <a:srgbClr val="171717"/>
                </a:solidFill>
                <a:effectLst/>
                <a:latin typeface="Segoe UI" panose="020B0502040204020203" pitchFamily="34" charset="0"/>
              </a:rPr>
              <a:t>, </a:t>
            </a:r>
            <a:r>
              <a:rPr lang="en-GB" sz="1600" b="1" i="0" dirty="0" err="1">
                <a:solidFill>
                  <a:srgbClr val="171717"/>
                </a:solidFill>
                <a:effectLst/>
                <a:latin typeface="Segoe UI" panose="020B0502040204020203" pitchFamily="34" charset="0"/>
              </a:rPr>
              <a:t>ReadOnly</a:t>
            </a:r>
            <a:r>
              <a:rPr lang="en-GB" sz="1600" b="1" i="0" dirty="0">
                <a:solidFill>
                  <a:srgbClr val="171717"/>
                </a:solidFill>
                <a:effectLst/>
                <a:latin typeface="Segoe UI" panose="020B0502040204020203" pitchFamily="34" charset="0"/>
              </a:rPr>
              <a:t> and Unlock</a:t>
            </a:r>
            <a:endParaRPr lang="en-US" b="1" dirty="0">
              <a:solidFill>
                <a:prstClr val="black"/>
              </a:solidFill>
              <a:latin typeface="Segoe UI" panose="020B0502040204020203" pitchFamily="34" charset="0"/>
              <a:cs typeface="Segoe UI" panose="020B0502040204020203" pitchFamily="34" charset="0"/>
            </a:endParaRPr>
          </a:p>
          <a:p>
            <a:pPr lvl="1">
              <a:lnSpc>
                <a:spcPct val="150000"/>
              </a:lnSpc>
              <a:defRPr/>
            </a:pPr>
            <a:endParaRPr lang="en-US" dirty="0">
              <a:solidFill>
                <a:prstClr val="black"/>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4796117-6195-4566-A71F-D0D942F59110}"/>
              </a:ext>
            </a:extLst>
          </p:cNvPr>
          <p:cNvSpPr txBox="1"/>
          <p:nvPr/>
        </p:nvSpPr>
        <p:spPr>
          <a:xfrm>
            <a:off x="949390" y="2363765"/>
            <a:ext cx="10088724" cy="523220"/>
          </a:xfrm>
          <a:prstGeom prst="rect">
            <a:avLst/>
          </a:prstGeom>
          <a:noFill/>
        </p:spPr>
        <p:txBody>
          <a:bodyPr wrap="square">
            <a:spAutoFit/>
          </a:bodyPr>
          <a:lstStyle/>
          <a:p>
            <a:r>
              <a:rPr lang="en-GB" sz="1400" dirty="0">
                <a:solidFill>
                  <a:srgbClr val="FF4500"/>
                </a:solidFill>
                <a:latin typeface="Lucida Console" panose="020B0609040504020204" pitchFamily="49" charset="0"/>
              </a:rPr>
              <a:t>$URL</a:t>
            </a:r>
            <a:r>
              <a:rPr lang="en-GB" sz="1400" dirty="0">
                <a:solidFill>
                  <a:prstClr val="black"/>
                </a:solidFill>
                <a:latin typeface="Lucida Console" panose="020B0609040504020204" pitchFamily="49" charset="0"/>
              </a:rPr>
              <a:t> </a:t>
            </a:r>
            <a:r>
              <a:rPr lang="en-GB" sz="1400" dirty="0">
                <a:solidFill>
                  <a:srgbClr val="A9A9A9"/>
                </a:solidFill>
                <a:latin typeface="Lucida Console" panose="020B0609040504020204" pitchFamily="49" charset="0"/>
              </a:rPr>
              <a:t>=</a:t>
            </a:r>
            <a:r>
              <a:rPr lang="en-GB" sz="1400" dirty="0">
                <a:solidFill>
                  <a:prstClr val="black"/>
                </a:solidFill>
                <a:latin typeface="Lucida Console" panose="020B0609040504020204" pitchFamily="49" charset="0"/>
              </a:rPr>
              <a:t> </a:t>
            </a:r>
            <a:r>
              <a:rPr lang="en-GB" sz="1400" dirty="0">
                <a:solidFill>
                  <a:srgbClr val="8B0000"/>
                </a:solidFill>
                <a:latin typeface="Lucida Console" panose="020B0609040504020204" pitchFamily="49" charset="0"/>
              </a:rPr>
              <a:t>"https://jpower4mvp.sharepoint.com/sites/</a:t>
            </a:r>
            <a:r>
              <a:rPr lang="en-GB" sz="1400" dirty="0" err="1">
                <a:solidFill>
                  <a:srgbClr val="8B0000"/>
                </a:solidFill>
                <a:latin typeface="Lucida Console" panose="020B0609040504020204" pitchFamily="49" charset="0"/>
              </a:rPr>
              <a:t>testSC</a:t>
            </a:r>
            <a:r>
              <a:rPr lang="en-GB" sz="1400" dirty="0">
                <a:solidFill>
                  <a:srgbClr val="8B0000"/>
                </a:solidFill>
                <a:latin typeface="Lucida Console" panose="020B0609040504020204" pitchFamily="49" charset="0"/>
              </a:rPr>
              <a:t>"</a:t>
            </a:r>
            <a:endParaRPr lang="en-GB" sz="1400" dirty="0">
              <a:solidFill>
                <a:prstClr val="black"/>
              </a:solidFill>
              <a:latin typeface="Lucida Console" panose="020B0609040504020204" pitchFamily="49" charset="0"/>
            </a:endParaRPr>
          </a:p>
          <a:p>
            <a:r>
              <a:rPr lang="en-US" sz="1400" dirty="0">
                <a:solidFill>
                  <a:srgbClr val="0000FF"/>
                </a:solidFill>
                <a:latin typeface="Lucida Console" panose="020B0609040504020204" pitchFamily="49" charset="0"/>
              </a:rPr>
              <a:t>Set-</a:t>
            </a:r>
            <a:r>
              <a:rPr lang="en-US" sz="1400" dirty="0" err="1">
                <a:solidFill>
                  <a:srgbClr val="0000FF"/>
                </a:solidFill>
                <a:latin typeface="Lucida Console" panose="020B0609040504020204" pitchFamily="49" charset="0"/>
              </a:rPr>
              <a:t>SPOSite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-Identity</a:t>
            </a:r>
            <a:r>
              <a:rPr lang="en-US" sz="1400" dirty="0">
                <a:solidFill>
                  <a:prstClr val="black"/>
                </a:solidFill>
                <a:latin typeface="Lucida Console" panose="020B0609040504020204" pitchFamily="49" charset="0"/>
              </a:rPr>
              <a:t> </a:t>
            </a:r>
            <a:r>
              <a:rPr lang="en-US" sz="1400" dirty="0">
                <a:solidFill>
                  <a:srgbClr val="FF450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-Owner</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"User01@jpower4mvp.onmicrosoft.com" </a:t>
            </a:r>
          </a:p>
        </p:txBody>
      </p:sp>
      <p:sp>
        <p:nvSpPr>
          <p:cNvPr id="9" name="TextBox 8">
            <a:extLst>
              <a:ext uri="{FF2B5EF4-FFF2-40B4-BE49-F238E27FC236}">
                <a16:creationId xmlns:a16="http://schemas.microsoft.com/office/drawing/2014/main" id="{11A7BF84-0380-4F51-871D-3992922C1C8F}"/>
              </a:ext>
            </a:extLst>
          </p:cNvPr>
          <p:cNvSpPr txBox="1"/>
          <p:nvPr/>
        </p:nvSpPr>
        <p:spPr>
          <a:xfrm>
            <a:off x="874745" y="5327980"/>
            <a:ext cx="10303327" cy="369332"/>
          </a:xfrm>
          <a:prstGeom prst="rect">
            <a:avLst/>
          </a:prstGeom>
          <a:noFill/>
        </p:spPr>
        <p:txBody>
          <a:bodyPr wrap="square">
            <a:spAutoFit/>
          </a:bodyPr>
          <a:lstStyle/>
          <a:p>
            <a:r>
              <a:rPr lang="en-GB" dirty="0">
                <a:hlinkClick r:id="rId3"/>
              </a:rPr>
              <a:t>https://docs.microsoft.com/en-us/powershell/module/sharepoint-online/set-sposite?view=sharepoint-ps</a:t>
            </a:r>
            <a:r>
              <a:rPr lang="en-GB" dirty="0"/>
              <a:t> </a:t>
            </a:r>
          </a:p>
        </p:txBody>
      </p:sp>
      <p:sp>
        <p:nvSpPr>
          <p:cNvPr id="11" name="TextBox 10">
            <a:extLst>
              <a:ext uri="{FF2B5EF4-FFF2-40B4-BE49-F238E27FC236}">
                <a16:creationId xmlns:a16="http://schemas.microsoft.com/office/drawing/2014/main" id="{F409B3F2-00A4-47C3-966F-0FE9A649C917}"/>
              </a:ext>
            </a:extLst>
          </p:cNvPr>
          <p:cNvSpPr txBox="1"/>
          <p:nvPr/>
        </p:nvSpPr>
        <p:spPr>
          <a:xfrm>
            <a:off x="874745" y="3470204"/>
            <a:ext cx="7317532" cy="369332"/>
          </a:xfrm>
          <a:prstGeom prst="rect">
            <a:avLst/>
          </a:prstGeom>
          <a:noFill/>
        </p:spPr>
        <p:txBody>
          <a:bodyPr wrap="square">
            <a:spAutoFit/>
          </a:bodyPr>
          <a:lstStyle/>
          <a:p>
            <a:r>
              <a:rPr lang="en-GB" dirty="0"/>
              <a:t> </a:t>
            </a:r>
            <a:r>
              <a:rPr lang="en-GB" sz="1400" dirty="0">
                <a:solidFill>
                  <a:srgbClr val="0000FF"/>
                </a:solidFill>
                <a:latin typeface="Lucida Console" panose="020B0609040504020204" pitchFamily="49" charset="0"/>
              </a:rPr>
              <a:t>Set-</a:t>
            </a:r>
            <a:r>
              <a:rPr lang="en-GB" sz="1400" dirty="0" err="1">
                <a:solidFill>
                  <a:srgbClr val="0000FF"/>
                </a:solidFill>
                <a:latin typeface="Lucida Console" panose="020B0609040504020204" pitchFamily="49" charset="0"/>
              </a:rPr>
              <a:t>SPOSite</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-Identity</a:t>
            </a:r>
            <a:r>
              <a:rPr lang="en-GB" sz="1400" dirty="0">
                <a:solidFill>
                  <a:prstClr val="black"/>
                </a:solidFill>
                <a:latin typeface="Lucida Console" panose="020B0609040504020204" pitchFamily="49" charset="0"/>
              </a:rPr>
              <a:t> </a:t>
            </a:r>
            <a:r>
              <a:rPr lang="en-GB" sz="1400" dirty="0">
                <a:solidFill>
                  <a:srgbClr val="FF4500"/>
                </a:solidFill>
                <a:latin typeface="Lucida Console" panose="020B0609040504020204" pitchFamily="49" charset="0"/>
              </a:rPr>
              <a:t>$URL</a:t>
            </a:r>
            <a:r>
              <a:rPr lang="en-GB" sz="1400" dirty="0">
                <a:solidFill>
                  <a:prstClr val="black"/>
                </a:solidFill>
                <a:latin typeface="Lucida Console" panose="020B0609040504020204" pitchFamily="49" charset="0"/>
              </a:rPr>
              <a:t> </a:t>
            </a:r>
            <a:r>
              <a:rPr lang="en-GB" sz="1400" dirty="0">
                <a:solidFill>
                  <a:srgbClr val="000080"/>
                </a:solidFill>
                <a:latin typeface="Lucida Console" panose="020B0609040504020204" pitchFamily="49" charset="0"/>
              </a:rPr>
              <a:t>-Title</a:t>
            </a:r>
            <a:r>
              <a:rPr lang="en-GB" sz="1400" dirty="0">
                <a:solidFill>
                  <a:prstClr val="black"/>
                </a:solidFill>
                <a:latin typeface="Lucida Console" panose="020B0609040504020204" pitchFamily="49" charset="0"/>
              </a:rPr>
              <a:t> </a:t>
            </a:r>
            <a:r>
              <a:rPr lang="en-GB" sz="1400" dirty="0">
                <a:solidFill>
                  <a:srgbClr val="8B0000"/>
                </a:solidFill>
                <a:latin typeface="Lucida Console" panose="020B0609040504020204" pitchFamily="49" charset="0"/>
              </a:rPr>
              <a:t>"Hello Title</a:t>
            </a:r>
            <a:r>
              <a:rPr lang="en-GB" sz="1800" dirty="0">
                <a:solidFill>
                  <a:srgbClr val="8B0000"/>
                </a:solidFill>
                <a:latin typeface="Lucida Console" panose="020B0609040504020204" pitchFamily="49" charset="0"/>
              </a:rPr>
              <a:t>"</a:t>
            </a:r>
            <a:r>
              <a:rPr lang="en-GB" sz="1800" dirty="0">
                <a:solidFill>
                  <a:prstClr val="black"/>
                </a:solidFill>
                <a:latin typeface="Lucida Console" panose="020B0609040504020204" pitchFamily="49" charset="0"/>
              </a:rPr>
              <a:t>  </a:t>
            </a:r>
          </a:p>
        </p:txBody>
      </p:sp>
      <p:sp>
        <p:nvSpPr>
          <p:cNvPr id="13" name="TextBox 12">
            <a:extLst>
              <a:ext uri="{FF2B5EF4-FFF2-40B4-BE49-F238E27FC236}">
                <a16:creationId xmlns:a16="http://schemas.microsoft.com/office/drawing/2014/main" id="{264563C7-CA82-4FA6-9807-A697F0D92D3A}"/>
              </a:ext>
            </a:extLst>
          </p:cNvPr>
          <p:cNvSpPr txBox="1"/>
          <p:nvPr/>
        </p:nvSpPr>
        <p:spPr>
          <a:xfrm>
            <a:off x="949389" y="4314253"/>
            <a:ext cx="7961345" cy="307777"/>
          </a:xfrm>
          <a:prstGeom prst="rect">
            <a:avLst/>
          </a:prstGeom>
          <a:noFill/>
        </p:spPr>
        <p:txBody>
          <a:bodyPr wrap="square">
            <a:spAutoFit/>
          </a:bodyPr>
          <a:lstStyle/>
          <a:p>
            <a:r>
              <a:rPr lang="en-US" sz="1400" dirty="0">
                <a:solidFill>
                  <a:srgbClr val="0000FF"/>
                </a:solidFill>
                <a:latin typeface="Lucida Console" panose="020B0609040504020204" pitchFamily="49" charset="0"/>
              </a:rPr>
              <a:t>Set-</a:t>
            </a:r>
            <a:r>
              <a:rPr lang="en-US" sz="1400" dirty="0" err="1">
                <a:solidFill>
                  <a:srgbClr val="0000FF"/>
                </a:solidFill>
                <a:latin typeface="Lucida Console" panose="020B0609040504020204" pitchFamily="49" charset="0"/>
              </a:rPr>
              <a:t>SPOSite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-Identity</a:t>
            </a:r>
            <a:r>
              <a:rPr lang="en-US" sz="1400" dirty="0">
                <a:solidFill>
                  <a:prstClr val="black"/>
                </a:solidFill>
                <a:latin typeface="Lucida Console" panose="020B0609040504020204" pitchFamily="49" charset="0"/>
              </a:rPr>
              <a:t> </a:t>
            </a:r>
            <a:r>
              <a:rPr lang="en-US" sz="1400" dirty="0">
                <a:solidFill>
                  <a:srgbClr val="FF4500"/>
                </a:solidFill>
                <a:latin typeface="Lucida Console" panose="020B0609040504020204" pitchFamily="49" charset="0"/>
              </a:rPr>
              <a:t>$URL</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a:t>
            </a:r>
            <a:r>
              <a:rPr lang="en-US" sz="1400" dirty="0" err="1">
                <a:solidFill>
                  <a:srgbClr val="000080"/>
                </a:solidFill>
                <a:latin typeface="Lucida Console" panose="020B0609040504020204" pitchFamily="49" charset="0"/>
              </a:rPr>
              <a:t>LockState</a:t>
            </a:r>
            <a:r>
              <a:rPr lang="en-US" sz="1400" dirty="0">
                <a:solidFill>
                  <a:prstClr val="black"/>
                </a:solidFill>
                <a:latin typeface="Lucida Console" panose="020B0609040504020204" pitchFamily="49" charset="0"/>
              </a:rPr>
              <a:t> </a:t>
            </a:r>
            <a:r>
              <a:rPr lang="en-US" sz="1400" dirty="0" err="1">
                <a:solidFill>
                  <a:srgbClr val="8A2BE2"/>
                </a:solidFill>
                <a:latin typeface="Lucida Console" panose="020B0609040504020204" pitchFamily="49" charset="0"/>
              </a:rPr>
              <a:t>NoAccess</a:t>
            </a:r>
            <a:r>
              <a:rPr lang="en-GB" sz="14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89989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Tenant Level Settings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dirty="0">
                <a:solidFill>
                  <a:prstClr val="black"/>
                </a:solidFill>
                <a:latin typeface="Segoe UI" panose="020B0502040204020203" pitchFamily="34" charset="0"/>
                <a:cs typeface="Segoe UI" panose="020B0502040204020203" pitchFamily="34" charset="0"/>
              </a:rPr>
              <a:t>Get/Set-</a:t>
            </a:r>
            <a:r>
              <a:rPr lang="en-US" dirty="0" err="1">
                <a:solidFill>
                  <a:prstClr val="black"/>
                </a:solidFill>
                <a:latin typeface="Segoe UI" panose="020B0502040204020203" pitchFamily="34" charset="0"/>
                <a:cs typeface="Segoe UI" panose="020B0502040204020203" pitchFamily="34" charset="0"/>
              </a:rPr>
              <a:t>SPOTenant</a:t>
            </a:r>
            <a:r>
              <a:rPr lang="en-US" dirty="0">
                <a:solidFill>
                  <a:prstClr val="black"/>
                </a:solidFill>
                <a:latin typeface="Segoe UI" panose="020B0502040204020203" pitchFamily="34" charset="0"/>
                <a:cs typeface="Segoe UI" panose="020B0502040204020203" pitchFamily="34" charset="0"/>
              </a:rPr>
              <a:t> can be used to retrieve and update Tenant level settings</a:t>
            </a:r>
          </a:p>
        </p:txBody>
      </p:sp>
      <p:pic>
        <p:nvPicPr>
          <p:cNvPr id="4" name="Picture 3">
            <a:extLst>
              <a:ext uri="{FF2B5EF4-FFF2-40B4-BE49-F238E27FC236}">
                <a16:creationId xmlns:a16="http://schemas.microsoft.com/office/drawing/2014/main" id="{FF2E6F76-2E16-46AE-BE25-56FD6F67837D}"/>
              </a:ext>
            </a:extLst>
          </p:cNvPr>
          <p:cNvPicPr>
            <a:picLocks noChangeAspect="1"/>
          </p:cNvPicPr>
          <p:nvPr/>
        </p:nvPicPr>
        <p:blipFill>
          <a:blip r:embed="rId3"/>
          <a:stretch>
            <a:fillRect/>
          </a:stretch>
        </p:blipFill>
        <p:spPr>
          <a:xfrm>
            <a:off x="2102667" y="2524678"/>
            <a:ext cx="7492482" cy="4019404"/>
          </a:xfrm>
          <a:prstGeom prst="rect">
            <a:avLst/>
          </a:prstGeom>
        </p:spPr>
      </p:pic>
      <p:sp>
        <p:nvSpPr>
          <p:cNvPr id="9" name="TextBox 8">
            <a:extLst>
              <a:ext uri="{FF2B5EF4-FFF2-40B4-BE49-F238E27FC236}">
                <a16:creationId xmlns:a16="http://schemas.microsoft.com/office/drawing/2014/main" id="{AC0B30F6-50C4-4ADE-9674-8930D46C091F}"/>
              </a:ext>
            </a:extLst>
          </p:cNvPr>
          <p:cNvSpPr txBox="1"/>
          <p:nvPr/>
        </p:nvSpPr>
        <p:spPr>
          <a:xfrm>
            <a:off x="781439" y="1867429"/>
            <a:ext cx="609755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SPOTenant</a:t>
            </a:r>
            <a:r>
              <a:rPr lang="en-GB" sz="1200" dirty="0">
                <a:solidFill>
                  <a:srgbClr val="0000FF"/>
                </a:solidFill>
                <a:latin typeface="Lucida Console" panose="020B0609040504020204" pitchFamily="49" charset="0"/>
              </a:rPr>
              <a:t> </a:t>
            </a:r>
          </a:p>
        </p:txBody>
      </p:sp>
    </p:spTree>
    <p:extLst>
      <p:ext uri="{BB962C8B-B14F-4D97-AF65-F5344CB8AC3E}">
        <p14:creationId xmlns:p14="http://schemas.microsoft.com/office/powerpoint/2010/main" val="28538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SharePoint site theming </a:t>
            </a:r>
          </a:p>
        </p:txBody>
      </p:sp>
      <p:sp>
        <p:nvSpPr>
          <p:cNvPr id="6" name="TextBox 5">
            <a:extLst>
              <a:ext uri="{FF2B5EF4-FFF2-40B4-BE49-F238E27FC236}">
                <a16:creationId xmlns:a16="http://schemas.microsoft.com/office/drawing/2014/main" id="{83938F75-A478-44A4-8866-DEC636128F5A}"/>
              </a:ext>
            </a:extLst>
          </p:cNvPr>
          <p:cNvSpPr txBox="1"/>
          <p:nvPr/>
        </p:nvSpPr>
        <p:spPr>
          <a:xfrm>
            <a:off x="588263" y="1078500"/>
            <a:ext cx="11015459" cy="362072"/>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Theming experience components:</a:t>
            </a:r>
          </a:p>
        </p:txBody>
      </p:sp>
      <p:pic>
        <p:nvPicPr>
          <p:cNvPr id="12" name="Picture 11" descr="Icon of a color palette">
            <a:extLst>
              <a:ext uri="{FF2B5EF4-FFF2-40B4-BE49-F238E27FC236}">
                <a16:creationId xmlns:a16="http://schemas.microsoft.com/office/drawing/2014/main" id="{5C9D7A25-32A7-4907-9E62-8AA34E1BE8FD}"/>
              </a:ext>
            </a:extLst>
          </p:cNvPr>
          <p:cNvPicPr>
            <a:picLocks noChangeAspect="1"/>
          </p:cNvPicPr>
          <p:nvPr/>
        </p:nvPicPr>
        <p:blipFill>
          <a:blip r:embed="rId3"/>
          <a:stretch>
            <a:fillRect/>
          </a:stretch>
        </p:blipFill>
        <p:spPr>
          <a:xfrm>
            <a:off x="563277" y="1655941"/>
            <a:ext cx="721622" cy="720128"/>
          </a:xfrm>
          <a:prstGeom prst="rect">
            <a:avLst/>
          </a:prstGeom>
        </p:spPr>
      </p:pic>
      <p:sp>
        <p:nvSpPr>
          <p:cNvPr id="19" name="TextBox 18">
            <a:extLst>
              <a:ext uri="{FF2B5EF4-FFF2-40B4-BE49-F238E27FC236}">
                <a16:creationId xmlns:a16="http://schemas.microsoft.com/office/drawing/2014/main" id="{807685B0-8460-4A8B-8D21-56F19F68EA89}"/>
              </a:ext>
            </a:extLst>
          </p:cNvPr>
          <p:cNvSpPr txBox="1"/>
          <p:nvPr/>
        </p:nvSpPr>
        <p:spPr>
          <a:xfrm>
            <a:off x="1466028" y="1864396"/>
            <a:ext cx="4622191"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Color palette</a:t>
            </a:r>
          </a:p>
        </p:txBody>
      </p:sp>
      <p:cxnSp>
        <p:nvCxnSpPr>
          <p:cNvPr id="20" name="Straight Connector 19">
            <a:extLst>
              <a:ext uri="{FF2B5EF4-FFF2-40B4-BE49-F238E27FC236}">
                <a16:creationId xmlns:a16="http://schemas.microsoft.com/office/drawing/2014/main" id="{5C48C66C-D64E-4FEC-9BA3-F94004AB08B8}"/>
              </a:ext>
              <a:ext uri="{C183D7F6-B498-43B3-948B-1728B52AA6E4}">
                <adec:decorative xmlns:adec="http://schemas.microsoft.com/office/drawing/2017/decorative" val="1"/>
              </a:ext>
            </a:extLst>
          </p:cNvPr>
          <p:cNvCxnSpPr>
            <a:cxnSpLocks/>
          </p:cNvCxnSpPr>
          <p:nvPr/>
        </p:nvCxnSpPr>
        <p:spPr>
          <a:xfrm>
            <a:off x="1466027" y="2524834"/>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letter of A of different sizes">
            <a:extLst>
              <a:ext uri="{FF2B5EF4-FFF2-40B4-BE49-F238E27FC236}">
                <a16:creationId xmlns:a16="http://schemas.microsoft.com/office/drawing/2014/main" id="{44E58EB6-DADD-4BE2-9247-97D79EA5AD7D}"/>
              </a:ext>
            </a:extLst>
          </p:cNvPr>
          <p:cNvPicPr>
            <a:picLocks noChangeAspect="1"/>
          </p:cNvPicPr>
          <p:nvPr/>
        </p:nvPicPr>
        <p:blipFill>
          <a:blip r:embed="rId4"/>
          <a:stretch>
            <a:fillRect/>
          </a:stretch>
        </p:blipFill>
        <p:spPr>
          <a:xfrm>
            <a:off x="563277" y="2675091"/>
            <a:ext cx="721622" cy="720128"/>
          </a:xfrm>
          <a:prstGeom prst="rect">
            <a:avLst/>
          </a:prstGeom>
        </p:spPr>
      </p:pic>
      <p:sp>
        <p:nvSpPr>
          <p:cNvPr id="21" name="TextBox 20">
            <a:extLst>
              <a:ext uri="{FF2B5EF4-FFF2-40B4-BE49-F238E27FC236}">
                <a16:creationId xmlns:a16="http://schemas.microsoft.com/office/drawing/2014/main" id="{02C55BA7-B75F-4A0A-AE5A-BD9373E00C86}"/>
              </a:ext>
            </a:extLst>
          </p:cNvPr>
          <p:cNvSpPr txBox="1"/>
          <p:nvPr/>
        </p:nvSpPr>
        <p:spPr>
          <a:xfrm>
            <a:off x="1466028" y="2883547"/>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Font scheme</a:t>
            </a:r>
          </a:p>
        </p:txBody>
      </p:sp>
      <p:cxnSp>
        <p:nvCxnSpPr>
          <p:cNvPr id="22" name="Straight Connector 21">
            <a:extLst>
              <a:ext uri="{FF2B5EF4-FFF2-40B4-BE49-F238E27FC236}">
                <a16:creationId xmlns:a16="http://schemas.microsoft.com/office/drawing/2014/main" id="{3444C10F-79F6-4CA7-8C5F-2E147B7607B7}"/>
              </a:ext>
              <a:ext uri="{C183D7F6-B498-43B3-948B-1728B52AA6E4}">
                <adec:decorative xmlns:adec="http://schemas.microsoft.com/office/drawing/2017/decorative" val="1"/>
              </a:ext>
            </a:extLst>
          </p:cNvPr>
          <p:cNvCxnSpPr>
            <a:cxnSpLocks/>
          </p:cNvCxnSpPr>
          <p:nvPr/>
        </p:nvCxnSpPr>
        <p:spPr>
          <a:xfrm>
            <a:off x="1466027" y="3543985"/>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a scenery of mountain and moon&#10;representing photography">
            <a:extLst>
              <a:ext uri="{FF2B5EF4-FFF2-40B4-BE49-F238E27FC236}">
                <a16:creationId xmlns:a16="http://schemas.microsoft.com/office/drawing/2014/main" id="{8D9417BD-9F8C-4FD4-AE96-C5F5D823C648}"/>
              </a:ext>
            </a:extLst>
          </p:cNvPr>
          <p:cNvPicPr>
            <a:picLocks noChangeAspect="1"/>
          </p:cNvPicPr>
          <p:nvPr/>
        </p:nvPicPr>
        <p:blipFill>
          <a:blip r:embed="rId5"/>
          <a:stretch>
            <a:fillRect/>
          </a:stretch>
        </p:blipFill>
        <p:spPr>
          <a:xfrm>
            <a:off x="563277" y="3694241"/>
            <a:ext cx="721622" cy="720128"/>
          </a:xfrm>
          <a:prstGeom prst="rect">
            <a:avLst/>
          </a:prstGeom>
        </p:spPr>
      </p:pic>
      <p:sp>
        <p:nvSpPr>
          <p:cNvPr id="24" name="TextBox 23">
            <a:extLst>
              <a:ext uri="{FF2B5EF4-FFF2-40B4-BE49-F238E27FC236}">
                <a16:creationId xmlns:a16="http://schemas.microsoft.com/office/drawing/2014/main" id="{B173D2DC-8446-4C0F-B5FC-5ACF0679D343}"/>
              </a:ext>
            </a:extLst>
          </p:cNvPr>
          <p:cNvSpPr txBox="1"/>
          <p:nvPr/>
        </p:nvSpPr>
        <p:spPr>
          <a:xfrm>
            <a:off x="1466028" y="3902696"/>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Background image</a:t>
            </a:r>
          </a:p>
        </p:txBody>
      </p:sp>
      <p:cxnSp>
        <p:nvCxnSpPr>
          <p:cNvPr id="25" name="Straight Connector 24">
            <a:extLst>
              <a:ext uri="{FF2B5EF4-FFF2-40B4-BE49-F238E27FC236}">
                <a16:creationId xmlns:a16="http://schemas.microsoft.com/office/drawing/2014/main" id="{01113C4F-41DF-4A3D-A76F-58DB75C7D347}"/>
              </a:ext>
              <a:ext uri="{C183D7F6-B498-43B3-948B-1728B52AA6E4}">
                <adec:decorative xmlns:adec="http://schemas.microsoft.com/office/drawing/2017/decorative" val="1"/>
              </a:ext>
            </a:extLst>
          </p:cNvPr>
          <p:cNvCxnSpPr>
            <a:cxnSpLocks/>
          </p:cNvCxnSpPr>
          <p:nvPr/>
        </p:nvCxnSpPr>
        <p:spPr>
          <a:xfrm>
            <a:off x="1466027" y="4563136"/>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document">
            <a:extLst>
              <a:ext uri="{FF2B5EF4-FFF2-40B4-BE49-F238E27FC236}">
                <a16:creationId xmlns:a16="http://schemas.microsoft.com/office/drawing/2014/main" id="{8184E987-BFC4-4BD4-A851-EFAB9DE30EA4}"/>
              </a:ext>
            </a:extLst>
          </p:cNvPr>
          <p:cNvPicPr>
            <a:picLocks noChangeAspect="1"/>
          </p:cNvPicPr>
          <p:nvPr/>
        </p:nvPicPr>
        <p:blipFill>
          <a:blip r:embed="rId6"/>
          <a:stretch>
            <a:fillRect/>
          </a:stretch>
        </p:blipFill>
        <p:spPr>
          <a:xfrm>
            <a:off x="563277" y="4713393"/>
            <a:ext cx="721622" cy="720128"/>
          </a:xfrm>
          <a:prstGeom prst="rect">
            <a:avLst/>
          </a:prstGeom>
        </p:spPr>
      </p:pic>
      <p:sp>
        <p:nvSpPr>
          <p:cNvPr id="23" name="TextBox 22">
            <a:extLst>
              <a:ext uri="{FF2B5EF4-FFF2-40B4-BE49-F238E27FC236}">
                <a16:creationId xmlns:a16="http://schemas.microsoft.com/office/drawing/2014/main" id="{2E80C90E-E6BB-41E0-8552-B0903F636665}"/>
              </a:ext>
            </a:extLst>
          </p:cNvPr>
          <p:cNvSpPr txBox="1"/>
          <p:nvPr/>
        </p:nvSpPr>
        <p:spPr>
          <a:xfrm>
            <a:off x="1466028" y="4921848"/>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a:t>
            </a:r>
          </a:p>
        </p:txBody>
      </p:sp>
      <p:pic>
        <p:nvPicPr>
          <p:cNvPr id="68" name="Picture 67" descr="Icon of three lines and three triangles arranged vertically">
            <a:extLst>
              <a:ext uri="{FF2B5EF4-FFF2-40B4-BE49-F238E27FC236}">
                <a16:creationId xmlns:a16="http://schemas.microsoft.com/office/drawing/2014/main" id="{F9135479-6B09-4D56-9305-76AB88297022}"/>
              </a:ext>
            </a:extLst>
          </p:cNvPr>
          <p:cNvPicPr>
            <a:picLocks noChangeAspect="1"/>
          </p:cNvPicPr>
          <p:nvPr/>
        </p:nvPicPr>
        <p:blipFill>
          <a:blip r:embed="rId7"/>
          <a:stretch>
            <a:fillRect/>
          </a:stretch>
        </p:blipFill>
        <p:spPr>
          <a:xfrm>
            <a:off x="6324674" y="1655941"/>
            <a:ext cx="720128" cy="720128"/>
          </a:xfrm>
          <a:prstGeom prst="rect">
            <a:avLst/>
          </a:prstGeom>
        </p:spPr>
      </p:pic>
      <p:sp>
        <p:nvSpPr>
          <p:cNvPr id="38" name="TextBox 37">
            <a:extLst>
              <a:ext uri="{FF2B5EF4-FFF2-40B4-BE49-F238E27FC236}">
                <a16:creationId xmlns:a16="http://schemas.microsoft.com/office/drawing/2014/main" id="{41C5138E-EE6E-41AE-BEAA-6D77B1C746CF}"/>
              </a:ext>
            </a:extLst>
          </p:cNvPr>
          <p:cNvSpPr txBox="1"/>
          <p:nvPr/>
        </p:nvSpPr>
        <p:spPr>
          <a:xfrm>
            <a:off x="7246100" y="1864396"/>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 preview</a:t>
            </a:r>
          </a:p>
        </p:txBody>
      </p:sp>
      <p:cxnSp>
        <p:nvCxnSpPr>
          <p:cNvPr id="39" name="Straight Connector 38">
            <a:extLst>
              <a:ext uri="{FF2B5EF4-FFF2-40B4-BE49-F238E27FC236}">
                <a16:creationId xmlns:a16="http://schemas.microsoft.com/office/drawing/2014/main" id="{4866E7B0-9B96-4F45-95F7-7A85E3B73BCA}"/>
              </a:ext>
              <a:ext uri="{C183D7F6-B498-43B3-948B-1728B52AA6E4}">
                <adec:decorative xmlns:adec="http://schemas.microsoft.com/office/drawing/2017/decorative" val="1"/>
              </a:ext>
            </a:extLst>
          </p:cNvPr>
          <p:cNvCxnSpPr>
            <a:cxnSpLocks/>
          </p:cNvCxnSpPr>
          <p:nvPr/>
        </p:nvCxnSpPr>
        <p:spPr>
          <a:xfrm>
            <a:off x="7245557" y="2524834"/>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pencil with square behind it">
            <a:extLst>
              <a:ext uri="{FF2B5EF4-FFF2-40B4-BE49-F238E27FC236}">
                <a16:creationId xmlns:a16="http://schemas.microsoft.com/office/drawing/2014/main" id="{E9F8AA78-9F11-4BA5-AE2A-DB321E431464}"/>
              </a:ext>
            </a:extLst>
          </p:cNvPr>
          <p:cNvPicPr>
            <a:picLocks noChangeAspect="1"/>
          </p:cNvPicPr>
          <p:nvPr/>
        </p:nvPicPr>
        <p:blipFill>
          <a:blip r:embed="rId8"/>
          <a:stretch>
            <a:fillRect/>
          </a:stretch>
        </p:blipFill>
        <p:spPr>
          <a:xfrm>
            <a:off x="6324674" y="2675091"/>
            <a:ext cx="720128" cy="720128"/>
          </a:xfrm>
          <a:prstGeom prst="rect">
            <a:avLst/>
          </a:prstGeom>
        </p:spPr>
      </p:pic>
      <p:sp>
        <p:nvSpPr>
          <p:cNvPr id="35" name="TextBox 34">
            <a:extLst>
              <a:ext uri="{FF2B5EF4-FFF2-40B4-BE49-F238E27FC236}">
                <a16:creationId xmlns:a16="http://schemas.microsoft.com/office/drawing/2014/main" id="{D364F39B-4EA8-4B2D-88EB-A27B706FF80B}"/>
              </a:ext>
            </a:extLst>
          </p:cNvPr>
          <p:cNvSpPr txBox="1"/>
          <p:nvPr/>
        </p:nvSpPr>
        <p:spPr>
          <a:xfrm>
            <a:off x="7246100" y="2883547"/>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Composed look</a:t>
            </a:r>
          </a:p>
        </p:txBody>
      </p:sp>
      <p:cxnSp>
        <p:nvCxnSpPr>
          <p:cNvPr id="36" name="Straight Connector 35">
            <a:extLst>
              <a:ext uri="{FF2B5EF4-FFF2-40B4-BE49-F238E27FC236}">
                <a16:creationId xmlns:a16="http://schemas.microsoft.com/office/drawing/2014/main" id="{B6DCD862-94EF-4411-947A-B43D91DEDE97}"/>
              </a:ext>
              <a:ext uri="{C183D7F6-B498-43B3-948B-1728B52AA6E4}">
                <adec:decorative xmlns:adec="http://schemas.microsoft.com/office/drawing/2017/decorative" val="1"/>
              </a:ext>
            </a:extLst>
          </p:cNvPr>
          <p:cNvCxnSpPr>
            <a:cxnSpLocks/>
          </p:cNvCxnSpPr>
          <p:nvPr/>
        </p:nvCxnSpPr>
        <p:spPr>
          <a:xfrm>
            <a:off x="7245557" y="3543985"/>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Icon of upward and downward arrow">
            <a:extLst>
              <a:ext uri="{FF2B5EF4-FFF2-40B4-BE49-F238E27FC236}">
                <a16:creationId xmlns:a16="http://schemas.microsoft.com/office/drawing/2014/main" id="{E70F1342-ECFE-4358-9E9D-B098BF2F41EC}"/>
              </a:ext>
            </a:extLst>
          </p:cNvPr>
          <p:cNvPicPr>
            <a:picLocks noChangeAspect="1"/>
          </p:cNvPicPr>
          <p:nvPr/>
        </p:nvPicPr>
        <p:blipFill>
          <a:blip r:embed="rId9"/>
          <a:stretch>
            <a:fillRect/>
          </a:stretch>
        </p:blipFill>
        <p:spPr>
          <a:xfrm>
            <a:off x="6324674" y="3694241"/>
            <a:ext cx="720128" cy="720128"/>
          </a:xfrm>
          <a:prstGeom prst="rect">
            <a:avLst/>
          </a:prstGeom>
        </p:spPr>
      </p:pic>
      <p:sp>
        <p:nvSpPr>
          <p:cNvPr id="37" name="TextBox 36">
            <a:extLst>
              <a:ext uri="{FF2B5EF4-FFF2-40B4-BE49-F238E27FC236}">
                <a16:creationId xmlns:a16="http://schemas.microsoft.com/office/drawing/2014/main" id="{3FD74D29-B63F-492C-B076-73C955BEA7DD}"/>
              </a:ext>
            </a:extLst>
          </p:cNvPr>
          <p:cNvSpPr txBox="1"/>
          <p:nvPr/>
        </p:nvSpPr>
        <p:spPr>
          <a:xfrm>
            <a:off x="7246100" y="390269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Change the look</a:t>
            </a:r>
          </a:p>
        </p:txBody>
      </p:sp>
      <p:cxnSp>
        <p:nvCxnSpPr>
          <p:cNvPr id="40" name="Straight Connector 39">
            <a:extLst>
              <a:ext uri="{FF2B5EF4-FFF2-40B4-BE49-F238E27FC236}">
                <a16:creationId xmlns:a16="http://schemas.microsoft.com/office/drawing/2014/main" id="{D727409E-8C01-4DB0-9D8A-2B281D6B7877}"/>
              </a:ext>
              <a:ext uri="{C183D7F6-B498-43B3-948B-1728B52AA6E4}">
                <adec:decorative xmlns:adec="http://schemas.microsoft.com/office/drawing/2017/decorative" val="1"/>
              </a:ext>
            </a:extLst>
          </p:cNvPr>
          <p:cNvCxnSpPr>
            <a:cxnSpLocks/>
          </p:cNvCxnSpPr>
          <p:nvPr/>
        </p:nvCxnSpPr>
        <p:spPr>
          <a:xfrm>
            <a:off x="7245557" y="4563136"/>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camera reel">
            <a:extLst>
              <a:ext uri="{FF2B5EF4-FFF2-40B4-BE49-F238E27FC236}">
                <a16:creationId xmlns:a16="http://schemas.microsoft.com/office/drawing/2014/main" id="{B8B725A1-257F-465B-B2F9-59375D3CA1D1}"/>
              </a:ext>
            </a:extLst>
          </p:cNvPr>
          <p:cNvPicPr>
            <a:picLocks noChangeAspect="1"/>
          </p:cNvPicPr>
          <p:nvPr/>
        </p:nvPicPr>
        <p:blipFill>
          <a:blip r:embed="rId10"/>
          <a:stretch>
            <a:fillRect/>
          </a:stretch>
        </p:blipFill>
        <p:spPr>
          <a:xfrm>
            <a:off x="6324674" y="4713393"/>
            <a:ext cx="720128" cy="720128"/>
          </a:xfrm>
          <a:prstGeom prst="rect">
            <a:avLst/>
          </a:prstGeom>
        </p:spPr>
      </p:pic>
      <p:sp>
        <p:nvSpPr>
          <p:cNvPr id="41" name="TextBox 40">
            <a:extLst>
              <a:ext uri="{FF2B5EF4-FFF2-40B4-BE49-F238E27FC236}">
                <a16:creationId xmlns:a16="http://schemas.microsoft.com/office/drawing/2014/main" id="{DD2B6DDD-D0A0-496D-A61C-1EF50FFCFDFC}"/>
              </a:ext>
            </a:extLst>
          </p:cNvPr>
          <p:cNvSpPr txBox="1"/>
          <p:nvPr/>
        </p:nvSpPr>
        <p:spPr>
          <a:xfrm>
            <a:off x="7246100" y="492184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Design gallery</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63277" y="490979"/>
            <a:ext cx="11018520" cy="430887"/>
          </a:xfrm>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Site design and site scripts</a:t>
            </a:r>
          </a:p>
        </p:txBody>
      </p:sp>
      <p:sp>
        <p:nvSpPr>
          <p:cNvPr id="7" name="TextBox 6">
            <a:extLst>
              <a:ext uri="{FF2B5EF4-FFF2-40B4-BE49-F238E27FC236}">
                <a16:creationId xmlns:a16="http://schemas.microsoft.com/office/drawing/2014/main" id="{D21A470C-F07A-4BB0-A1FF-0293629BC211}"/>
              </a:ext>
            </a:extLst>
          </p:cNvPr>
          <p:cNvSpPr txBox="1"/>
          <p:nvPr/>
        </p:nvSpPr>
        <p:spPr>
          <a:xfrm>
            <a:off x="588263" y="1078501"/>
            <a:ext cx="11015459" cy="724143"/>
          </a:xfrm>
          <a:prstGeom prst="rect">
            <a:avLst/>
          </a:prstGeom>
          <a:noFill/>
        </p:spPr>
        <p:txBody>
          <a:bodyPr wrap="square" lIns="0" tIns="0" rIns="0" bIns="0" rtlCol="0" anchor="ctr">
            <a:spAutoFit/>
          </a:bodyPr>
          <a:lstStyle/>
          <a:p>
            <a:pPr fontAlgn="base"/>
            <a:r>
              <a:rPr lang="en-US" sz="2353" dirty="0">
                <a:latin typeface="+mj-lt"/>
                <a:cs typeface="Segoe UI" panose="020B0502040204020203" pitchFamily="34" charset="0"/>
              </a:rPr>
              <a:t>Use site designs and site scripts to automate provisioning new or existing modern SharePoint sites that use your own custom configurations:</a:t>
            </a:r>
          </a:p>
        </p:txBody>
      </p:sp>
      <p:pic>
        <p:nvPicPr>
          <p:cNvPr id="37" name="Picture 36" descr="Icon of a computer monitor">
            <a:extLst>
              <a:ext uri="{FF2B5EF4-FFF2-40B4-BE49-F238E27FC236}">
                <a16:creationId xmlns:a16="http://schemas.microsoft.com/office/drawing/2014/main" id="{A2645C85-19B0-457C-947B-F7531B52FE9A}"/>
              </a:ext>
            </a:extLst>
          </p:cNvPr>
          <p:cNvPicPr>
            <a:picLocks noChangeAspect="1"/>
          </p:cNvPicPr>
          <p:nvPr/>
        </p:nvPicPr>
        <p:blipFill>
          <a:blip r:embed="rId3"/>
          <a:stretch>
            <a:fillRect/>
          </a:stretch>
        </p:blipFill>
        <p:spPr>
          <a:xfrm>
            <a:off x="563277" y="1959279"/>
            <a:ext cx="720128" cy="720128"/>
          </a:xfrm>
          <a:prstGeom prst="rect">
            <a:avLst/>
          </a:prstGeom>
        </p:spPr>
      </p:pic>
      <p:sp>
        <p:nvSpPr>
          <p:cNvPr id="8" name="TextBox 7">
            <a:extLst>
              <a:ext uri="{FF2B5EF4-FFF2-40B4-BE49-F238E27FC236}">
                <a16:creationId xmlns:a16="http://schemas.microsoft.com/office/drawing/2014/main" id="{DF00778D-84E8-477C-B871-131167A3365E}"/>
              </a:ext>
            </a:extLst>
          </p:cNvPr>
          <p:cNvSpPr txBox="1"/>
          <p:nvPr/>
        </p:nvSpPr>
        <p:spPr>
          <a:xfrm>
            <a:off x="1531393" y="2166986"/>
            <a:ext cx="10072329"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Site designs</a:t>
            </a:r>
          </a:p>
        </p:txBody>
      </p:sp>
      <p:cxnSp>
        <p:nvCxnSpPr>
          <p:cNvPr id="9" name="Straight Connector 8">
            <a:extLst>
              <a:ext uri="{FF2B5EF4-FFF2-40B4-BE49-F238E27FC236}">
                <a16:creationId xmlns:a16="http://schemas.microsoft.com/office/drawing/2014/main" id="{A8C33E2C-AEAC-4E57-938D-DDA29D3B5499}"/>
              </a:ext>
              <a:ext uri="{C183D7F6-B498-43B3-948B-1728B52AA6E4}">
                <adec:decorative xmlns:adec="http://schemas.microsoft.com/office/drawing/2017/decorative" val="1"/>
              </a:ext>
            </a:extLst>
          </p:cNvPr>
          <p:cNvCxnSpPr>
            <a:cxnSpLocks/>
          </p:cNvCxnSpPr>
          <p:nvPr/>
        </p:nvCxnSpPr>
        <p:spPr>
          <a:xfrm>
            <a:off x="1531001" y="2756077"/>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screen with the letter C on it">
            <a:extLst>
              <a:ext uri="{FF2B5EF4-FFF2-40B4-BE49-F238E27FC236}">
                <a16:creationId xmlns:a16="http://schemas.microsoft.com/office/drawing/2014/main" id="{B0FAFE63-0D4B-498C-ACCC-2C3F4B800CB6}"/>
              </a:ext>
            </a:extLst>
          </p:cNvPr>
          <p:cNvPicPr>
            <a:picLocks noChangeAspect="1"/>
          </p:cNvPicPr>
          <p:nvPr/>
        </p:nvPicPr>
        <p:blipFill>
          <a:blip r:embed="rId4"/>
          <a:stretch>
            <a:fillRect/>
          </a:stretch>
        </p:blipFill>
        <p:spPr>
          <a:xfrm>
            <a:off x="563277" y="2835485"/>
            <a:ext cx="720128" cy="720128"/>
          </a:xfrm>
          <a:prstGeom prst="rect">
            <a:avLst/>
          </a:prstGeom>
        </p:spPr>
      </p:pic>
      <p:sp>
        <p:nvSpPr>
          <p:cNvPr id="10" name="TextBox 9">
            <a:extLst>
              <a:ext uri="{FF2B5EF4-FFF2-40B4-BE49-F238E27FC236}">
                <a16:creationId xmlns:a16="http://schemas.microsoft.com/office/drawing/2014/main" id="{385F7505-C7B2-4318-96BC-21A463879B87}"/>
              </a:ext>
            </a:extLst>
          </p:cNvPr>
          <p:cNvSpPr txBox="1"/>
          <p:nvPr/>
        </p:nvSpPr>
        <p:spPr>
          <a:xfrm>
            <a:off x="1531393" y="304344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Site script</a:t>
            </a:r>
          </a:p>
        </p:txBody>
      </p:sp>
      <p:cxnSp>
        <p:nvCxnSpPr>
          <p:cNvPr id="11" name="Straight Connector 10">
            <a:extLst>
              <a:ext uri="{FF2B5EF4-FFF2-40B4-BE49-F238E27FC236}">
                <a16:creationId xmlns:a16="http://schemas.microsoft.com/office/drawing/2014/main" id="{281B4137-7133-4FF0-BC66-14D90A5A0C66}"/>
              </a:ext>
              <a:ext uri="{C183D7F6-B498-43B3-948B-1728B52AA6E4}">
                <adec:decorative xmlns:adec="http://schemas.microsoft.com/office/drawing/2017/decorative" val="1"/>
              </a:ext>
            </a:extLst>
          </p:cNvPr>
          <p:cNvCxnSpPr>
            <a:cxnSpLocks/>
          </p:cNvCxnSpPr>
          <p:nvPr/>
        </p:nvCxnSpPr>
        <p:spPr>
          <a:xfrm>
            <a:off x="1531001" y="3632531"/>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of laptop and cell phone">
            <a:extLst>
              <a:ext uri="{FF2B5EF4-FFF2-40B4-BE49-F238E27FC236}">
                <a16:creationId xmlns:a16="http://schemas.microsoft.com/office/drawing/2014/main" id="{8597514E-5864-4B2F-901B-36CD3EE41053}"/>
              </a:ext>
            </a:extLst>
          </p:cNvPr>
          <p:cNvPicPr>
            <a:picLocks noChangeAspect="1"/>
          </p:cNvPicPr>
          <p:nvPr/>
        </p:nvPicPr>
        <p:blipFill>
          <a:blip r:embed="rId5"/>
          <a:stretch>
            <a:fillRect/>
          </a:stretch>
        </p:blipFill>
        <p:spPr>
          <a:xfrm>
            <a:off x="563277" y="3711691"/>
            <a:ext cx="720128" cy="720128"/>
          </a:xfrm>
          <a:prstGeom prst="rect">
            <a:avLst/>
          </a:prstGeom>
        </p:spPr>
      </p:pic>
      <p:sp>
        <p:nvSpPr>
          <p:cNvPr id="13" name="TextBox 12">
            <a:extLst>
              <a:ext uri="{FF2B5EF4-FFF2-40B4-BE49-F238E27FC236}">
                <a16:creationId xmlns:a16="http://schemas.microsoft.com/office/drawing/2014/main" id="{95E01B65-E57E-4310-AA83-F473F5B2D522}"/>
              </a:ext>
            </a:extLst>
          </p:cNvPr>
          <p:cNvSpPr txBox="1"/>
          <p:nvPr/>
        </p:nvSpPr>
        <p:spPr>
          <a:xfrm>
            <a:off x="1531393" y="3919895"/>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Use PowerShell or REST to work with site designs and site scripts</a:t>
            </a:r>
          </a:p>
        </p:txBody>
      </p:sp>
      <p:cxnSp>
        <p:nvCxnSpPr>
          <p:cNvPr id="14" name="Straight Connector 13">
            <a:extLst>
              <a:ext uri="{FF2B5EF4-FFF2-40B4-BE49-F238E27FC236}">
                <a16:creationId xmlns:a16="http://schemas.microsoft.com/office/drawing/2014/main" id="{FBD041CB-D988-41B3-958B-F474BBEC8BE4}"/>
              </a:ext>
              <a:ext uri="{C183D7F6-B498-43B3-948B-1728B52AA6E4}">
                <adec:decorative xmlns:adec="http://schemas.microsoft.com/office/drawing/2017/decorative" val="1"/>
              </a:ext>
            </a:extLst>
          </p:cNvPr>
          <p:cNvCxnSpPr>
            <a:cxnSpLocks/>
          </p:cNvCxnSpPr>
          <p:nvPr/>
        </p:nvCxnSpPr>
        <p:spPr>
          <a:xfrm>
            <a:off x="1531001" y="4508985"/>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enclosed by four frames">
            <a:extLst>
              <a:ext uri="{FF2B5EF4-FFF2-40B4-BE49-F238E27FC236}">
                <a16:creationId xmlns:a16="http://schemas.microsoft.com/office/drawing/2014/main" id="{AFC42ACC-5150-463E-A573-D65E3B94A522}"/>
              </a:ext>
            </a:extLst>
          </p:cNvPr>
          <p:cNvPicPr>
            <a:picLocks noChangeAspect="1"/>
          </p:cNvPicPr>
          <p:nvPr/>
        </p:nvPicPr>
        <p:blipFill>
          <a:blip r:embed="rId6"/>
          <a:stretch>
            <a:fillRect/>
          </a:stretch>
        </p:blipFill>
        <p:spPr>
          <a:xfrm>
            <a:off x="563277" y="4587897"/>
            <a:ext cx="720128" cy="720128"/>
          </a:xfrm>
          <a:prstGeom prst="rect">
            <a:avLst/>
          </a:prstGeom>
        </p:spPr>
      </p:pic>
      <p:sp>
        <p:nvSpPr>
          <p:cNvPr id="12" name="TextBox 11">
            <a:extLst>
              <a:ext uri="{FF2B5EF4-FFF2-40B4-BE49-F238E27FC236}">
                <a16:creationId xmlns:a16="http://schemas.microsoft.com/office/drawing/2014/main" id="{427A74D4-4384-46C4-A911-CB487E1A7491}"/>
              </a:ext>
            </a:extLst>
          </p:cNvPr>
          <p:cNvSpPr txBox="1"/>
          <p:nvPr/>
        </p:nvSpPr>
        <p:spPr>
          <a:xfrm>
            <a:off x="1531393" y="479635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Scoping</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47063" y="0"/>
            <a:ext cx="10826954" cy="6374150"/>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noAutofit/>
          </a:bodyPr>
          <a:lstStyle/>
          <a:p>
            <a:r>
              <a:rPr lang="en-US" sz="3600" dirty="0">
                <a:solidFill>
                  <a:prstClr val="black"/>
                </a:solidFill>
                <a:latin typeface="Segoe UI Semibold" panose="020B0702040204020203" pitchFamily="34" charset="0"/>
                <a:cs typeface="Segoe UI Semibold" panose="020B0702040204020203" pitchFamily="34" charset="0"/>
              </a:rPr>
              <a:t>Site design and site scripts </a:t>
            </a:r>
          </a:p>
        </p:txBody>
      </p:sp>
      <p:sp>
        <p:nvSpPr>
          <p:cNvPr id="5" name="Rectangle 4">
            <a:extLst>
              <a:ext uri="{FF2B5EF4-FFF2-40B4-BE49-F238E27FC236}">
                <a16:creationId xmlns:a16="http://schemas.microsoft.com/office/drawing/2014/main" id="{D85E0291-2351-45F9-9C3E-AB34A4C10A83}"/>
              </a:ext>
              <a:ext uri="{C183D7F6-B498-43B3-948B-1728B52AA6E4}">
                <adec:decorative xmlns:adec="http://schemas.microsoft.com/office/drawing/2017/decorative" val="1"/>
              </a:ext>
            </a:extLst>
          </p:cNvPr>
          <p:cNvSpPr/>
          <p:nvPr/>
        </p:nvSpPr>
        <p:spPr bwMode="auto">
          <a:xfrm>
            <a:off x="585218" y="1408933"/>
            <a:ext cx="11018521" cy="47463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s site design showing company themes">
            <a:extLst>
              <a:ext uri="{FF2B5EF4-FFF2-40B4-BE49-F238E27FC236}">
                <a16:creationId xmlns:a16="http://schemas.microsoft.com/office/drawing/2014/main" id="{B157BEFD-CBD7-4FF9-A332-C40DDBB1AE0B}"/>
              </a:ext>
              <a:ext uri="{C183D7F6-B498-43B3-948B-1728B52AA6E4}">
                <adec:decorative xmlns:adec="http://schemas.microsoft.com/office/drawing/2017/decorative" val="0"/>
              </a:ext>
            </a:extLst>
          </p:cNvPr>
          <p:cNvPicPr>
            <a:picLocks noChangeAspect="1"/>
          </p:cNvPicPr>
          <p:nvPr/>
        </p:nvPicPr>
        <p:blipFill rotWithShape="1">
          <a:blip r:embed="rId3"/>
          <a:srcRect t="2620" b="5597"/>
          <a:stretch/>
        </p:blipFill>
        <p:spPr>
          <a:xfrm>
            <a:off x="3174839" y="1486151"/>
            <a:ext cx="5193988" cy="4591957"/>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SPO PowerShell</a:t>
            </a:r>
            <a:r>
              <a:rPr lang="en-US" sz="3600" dirty="0">
                <a:solidFill>
                  <a:prstClr val="black"/>
                </a:solidFill>
                <a:latin typeface="Segoe UI Semibold" panose="020B0702040204020203" pitchFamily="34" charset="0"/>
                <a:cs typeface="Segoe UI Semibold" panose="020B0702040204020203" pitchFamily="34" charset="0"/>
              </a:rPr>
              <a:t> - </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How Does this All Work?</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814617"/>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SharePoint Online Management Shell is great for basic Site Collection and User administration</a:t>
            </a:r>
          </a:p>
          <a:p>
            <a:pPr marL="800100" lvl="1" indent="-342900">
              <a:lnSpc>
                <a:spcPct val="150000"/>
              </a:lnSpc>
              <a:buFont typeface="Wingdings" panose="05000000000000000000" pitchFamily="2" charset="2"/>
              <a:buChar char="§"/>
              <a:defRPr/>
            </a:pPr>
            <a:r>
              <a:rPr lang="en-US" sz="2000" dirty="0"/>
              <a:t>Example </a:t>
            </a:r>
            <a:r>
              <a:rPr lang="en-US" sz="2000" b="1" dirty="0"/>
              <a:t>Get-</a:t>
            </a:r>
            <a:r>
              <a:rPr lang="en-US" sz="2000" b="1" dirty="0" err="1"/>
              <a:t>SPOSite</a:t>
            </a:r>
            <a:endParaRPr lang="en-US" sz="2000" b="1" dirty="0"/>
          </a:p>
          <a:p>
            <a:pPr marL="1257300" lvl="2" indent="-342900">
              <a:lnSpc>
                <a:spcPct val="150000"/>
              </a:lnSpc>
              <a:buFont typeface="Wingdings" panose="05000000000000000000" pitchFamily="2" charset="2"/>
              <a:buChar char="ü"/>
              <a:defRPr/>
            </a:pPr>
            <a:r>
              <a:rPr lang="en-US" sz="2000" dirty="0"/>
              <a:t>Connects to the </a:t>
            </a:r>
            <a:r>
              <a:rPr lang="en-US" sz="2000" b="1" dirty="0" err="1"/>
              <a:t>client.svc</a:t>
            </a:r>
            <a:r>
              <a:rPr lang="en-US" sz="2000" b="1" dirty="0"/>
              <a:t> </a:t>
            </a:r>
            <a:r>
              <a:rPr lang="en-US" sz="2000" dirty="0"/>
              <a:t>WCF service </a:t>
            </a:r>
          </a:p>
          <a:p>
            <a:pPr marL="1257300" lvl="2" indent="-342900">
              <a:lnSpc>
                <a:spcPct val="150000"/>
              </a:lnSpc>
              <a:buFont typeface="Wingdings" panose="05000000000000000000" pitchFamily="2" charset="2"/>
              <a:buChar char="ü"/>
              <a:defRPr/>
            </a:pPr>
            <a:r>
              <a:rPr lang="en-US" sz="2000" dirty="0"/>
              <a:t>Sends a request as XML</a:t>
            </a:r>
          </a:p>
          <a:p>
            <a:pPr marL="1257300" lvl="2" indent="-342900">
              <a:lnSpc>
                <a:spcPct val="150000"/>
              </a:lnSpc>
              <a:buFont typeface="Wingdings" panose="05000000000000000000" pitchFamily="2" charset="2"/>
              <a:buChar char="ü"/>
              <a:defRPr/>
            </a:pPr>
            <a:r>
              <a:rPr lang="en-US" sz="2000" dirty="0"/>
              <a:t>Response is returned as JSON</a:t>
            </a:r>
          </a:p>
        </p:txBody>
      </p:sp>
      <p:sp>
        <p:nvSpPr>
          <p:cNvPr id="9" name="TextBox 8">
            <a:extLst>
              <a:ext uri="{FF2B5EF4-FFF2-40B4-BE49-F238E27FC236}">
                <a16:creationId xmlns:a16="http://schemas.microsoft.com/office/drawing/2014/main" id="{11A7BF84-0380-4F51-871D-3992922C1C8F}"/>
              </a:ext>
            </a:extLst>
          </p:cNvPr>
          <p:cNvSpPr txBox="1"/>
          <p:nvPr/>
        </p:nvSpPr>
        <p:spPr>
          <a:xfrm>
            <a:off x="874745" y="5327980"/>
            <a:ext cx="10303327" cy="369332"/>
          </a:xfrm>
          <a:prstGeom prst="rect">
            <a:avLst/>
          </a:prstGeom>
          <a:noFill/>
        </p:spPr>
        <p:txBody>
          <a:bodyPr wrap="square">
            <a:spAutoFit/>
          </a:bodyPr>
          <a:lstStyle/>
          <a:p>
            <a:r>
              <a:rPr lang="en-GB" dirty="0">
                <a:hlinkClick r:id="rId3"/>
              </a:rPr>
              <a:t>https://docs.microsoft.com/en-us/powershell/module/sharepoint-online/set-sposite?view=sharepoint-ps</a:t>
            </a:r>
            <a:r>
              <a:rPr lang="en-GB" dirty="0"/>
              <a:t> </a:t>
            </a:r>
          </a:p>
        </p:txBody>
      </p:sp>
    </p:spTree>
    <p:extLst>
      <p:ext uri="{BB962C8B-B14F-4D97-AF65-F5344CB8AC3E}">
        <p14:creationId xmlns:p14="http://schemas.microsoft.com/office/powerpoint/2010/main" val="92648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938992"/>
          </a:xfrm>
          <a:prstGeom prst="rect">
            <a:avLst/>
          </a:prstGeom>
          <a:noFill/>
        </p:spPr>
        <p:txBody>
          <a:bodyPr wrap="square">
            <a:spAutoFit/>
          </a:bodyPr>
          <a:lstStyle/>
          <a:p>
            <a:pPr algn="ctr" defTabSz="1955424">
              <a:spcBef>
                <a:spcPct val="0"/>
              </a:spcBef>
              <a:defRPr/>
            </a:pPr>
            <a:r>
              <a:rPr lang="en-US" sz="6000" dirty="0">
                <a:solidFill>
                  <a:srgbClr val="0070C0"/>
                </a:solidFill>
              </a:rPr>
              <a:t>Client-Side Object Model</a:t>
            </a:r>
          </a:p>
          <a:p>
            <a:pPr algn="ctr" defTabSz="1955424">
              <a:spcBef>
                <a:spcPct val="0"/>
              </a:spcBef>
              <a:defRPr/>
            </a:pPr>
            <a:r>
              <a:rPr lang="en-US" sz="6000" dirty="0">
                <a:solidFill>
                  <a:srgbClr val="0070C0"/>
                </a:solidFill>
              </a:rPr>
              <a:t>PowerShell</a:t>
            </a:r>
          </a:p>
        </p:txBody>
      </p:sp>
    </p:spTree>
    <p:extLst>
      <p:ext uri="{BB962C8B-B14F-4D97-AF65-F5344CB8AC3E}">
        <p14:creationId xmlns:p14="http://schemas.microsoft.com/office/powerpoint/2010/main" val="194760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CSOM – Client-Side Object Model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1891287"/>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The Client-Side Object Model was introduced in SharePoint 2010 and is available in SharePoint Online</a:t>
            </a:r>
          </a:p>
          <a:p>
            <a:pPr marL="800100" lvl="1" indent="-342900">
              <a:lnSpc>
                <a:spcPct val="150000"/>
              </a:lnSpc>
              <a:buFont typeface="Wingdings" panose="05000000000000000000" pitchFamily="2" charset="2"/>
              <a:buChar char="§"/>
              <a:defRPr/>
            </a:pPr>
            <a:r>
              <a:rPr lang="en-US" sz="2000" dirty="0"/>
              <a:t>Provides a subset of the Server Object Model - can be executed remotely using JavaScript or .NET (PowerShell in this case)</a:t>
            </a:r>
          </a:p>
        </p:txBody>
      </p:sp>
      <p:pic>
        <p:nvPicPr>
          <p:cNvPr id="6" name="Picture 5">
            <a:extLst>
              <a:ext uri="{FF2B5EF4-FFF2-40B4-BE49-F238E27FC236}">
                <a16:creationId xmlns:a16="http://schemas.microsoft.com/office/drawing/2014/main" id="{87A3BFE8-0C2D-470E-BF0C-A8F481186291}"/>
              </a:ext>
            </a:extLst>
          </p:cNvPr>
          <p:cNvPicPr>
            <a:picLocks noChangeAspect="1"/>
          </p:cNvPicPr>
          <p:nvPr/>
        </p:nvPicPr>
        <p:blipFill>
          <a:blip r:embed="rId3"/>
          <a:stretch>
            <a:fillRect/>
          </a:stretch>
        </p:blipFill>
        <p:spPr>
          <a:xfrm>
            <a:off x="3799466" y="3357590"/>
            <a:ext cx="5128457" cy="3219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222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Getting Started with CSOM</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076368"/>
            <a:ext cx="10658330" cy="2352632"/>
          </a:xfrm>
          <a:prstGeom prst="rect">
            <a:avLst/>
          </a:prstGeom>
        </p:spPr>
        <p:txBody>
          <a:bodyPr wrap="square">
            <a:spAutoFit/>
          </a:bodyPr>
          <a:lstStyle/>
          <a:p>
            <a:pPr marL="800100" lvl="1" indent="-342900">
              <a:lnSpc>
                <a:spcPct val="150000"/>
              </a:lnSpc>
              <a:buFont typeface="Wingdings" panose="05000000000000000000" pitchFamily="2" charset="2"/>
              <a:buChar char="§"/>
              <a:defRPr/>
            </a:pPr>
            <a:r>
              <a:rPr lang="en-US" sz="2000" dirty="0"/>
              <a:t>Download the SharePoint Online Client Components SDK </a:t>
            </a:r>
            <a:r>
              <a:rPr lang="en-US" sz="2000" dirty="0">
                <a:hlinkClick r:id="rId3"/>
              </a:rPr>
              <a:t>here</a:t>
            </a:r>
            <a:endParaRPr lang="en-US" sz="2000" dirty="0"/>
          </a:p>
          <a:p>
            <a:pPr marL="800100" lvl="1" indent="-342900">
              <a:lnSpc>
                <a:spcPct val="150000"/>
              </a:lnSpc>
              <a:buFont typeface="Wingdings" panose="05000000000000000000" pitchFamily="2" charset="2"/>
              <a:buChar char="§"/>
              <a:defRPr/>
            </a:pPr>
            <a:r>
              <a:rPr lang="en-US" sz="2000" dirty="0"/>
              <a:t>Includes the DLLs required for CSOM </a:t>
            </a:r>
          </a:p>
          <a:p>
            <a:pPr marL="800100" lvl="1" indent="-342900">
              <a:lnSpc>
                <a:spcPct val="150000"/>
              </a:lnSpc>
              <a:buFont typeface="Wingdings" panose="05000000000000000000" pitchFamily="2" charset="2"/>
              <a:buChar char="§"/>
              <a:defRPr/>
            </a:pPr>
            <a:r>
              <a:rPr lang="en-US" sz="2000" dirty="0"/>
              <a:t>Fire up PowerShell and away we go</a:t>
            </a:r>
          </a:p>
          <a:p>
            <a:pPr marL="800100" lvl="1" indent="-342900">
              <a:lnSpc>
                <a:spcPct val="150000"/>
              </a:lnSpc>
              <a:buFont typeface="Wingdings" panose="05000000000000000000" pitchFamily="2" charset="2"/>
              <a:buChar char="§"/>
              <a:defRPr/>
            </a:pPr>
            <a:r>
              <a:rPr lang="en-US" sz="2000" b="0" i="0" dirty="0">
                <a:solidFill>
                  <a:srgbClr val="333333"/>
                </a:solidFill>
                <a:effectLst/>
                <a:latin typeface="open sans" panose="020B0606030504020204" pitchFamily="34" charset="0"/>
              </a:rPr>
              <a:t>Once installed, It creates assembly (DLL) files in 16 hive on your computer at </a:t>
            </a:r>
            <a:r>
              <a:rPr lang="en-US" sz="2000" b="0" i="1" dirty="0">
                <a:solidFill>
                  <a:schemeClr val="accent5">
                    <a:lumMod val="75000"/>
                  </a:schemeClr>
                </a:solidFill>
                <a:effectLst/>
                <a:latin typeface="open sans" panose="020B0606030504020204" pitchFamily="34" charset="0"/>
              </a:rPr>
              <a:t>C:\Program Files\Common Files\Microsoft Shared\Web Server Extensions\16\ISAPI\</a:t>
            </a:r>
            <a:endParaRPr lang="en-US" sz="2000" dirty="0">
              <a:solidFill>
                <a:schemeClr val="accent5">
                  <a:lumMod val="75000"/>
                </a:schemeClr>
              </a:solidFill>
            </a:endParaRPr>
          </a:p>
        </p:txBody>
      </p:sp>
      <p:sp>
        <p:nvSpPr>
          <p:cNvPr id="7" name="TextBox 6">
            <a:extLst>
              <a:ext uri="{FF2B5EF4-FFF2-40B4-BE49-F238E27FC236}">
                <a16:creationId xmlns:a16="http://schemas.microsoft.com/office/drawing/2014/main" id="{B3299E02-F7A8-4066-ABC0-13112598EE58}"/>
              </a:ext>
            </a:extLst>
          </p:cNvPr>
          <p:cNvSpPr txBox="1"/>
          <p:nvPr/>
        </p:nvSpPr>
        <p:spPr>
          <a:xfrm>
            <a:off x="947057" y="6207515"/>
            <a:ext cx="9543422" cy="369332"/>
          </a:xfrm>
          <a:prstGeom prst="rect">
            <a:avLst/>
          </a:prstGeom>
          <a:noFill/>
        </p:spPr>
        <p:txBody>
          <a:bodyPr wrap="square">
            <a:spAutoFit/>
          </a:bodyPr>
          <a:lstStyle/>
          <a:p>
            <a:r>
              <a:rPr lang="en-US" dirty="0">
                <a:hlinkClick r:id="rId3"/>
              </a:rPr>
              <a:t>Download SharePoint Online Client Components SDK from Official Microsoft Download Center</a:t>
            </a:r>
            <a:endParaRPr lang="en-GB" dirty="0"/>
          </a:p>
        </p:txBody>
      </p:sp>
      <p:pic>
        <p:nvPicPr>
          <p:cNvPr id="5" name="Picture 4">
            <a:extLst>
              <a:ext uri="{FF2B5EF4-FFF2-40B4-BE49-F238E27FC236}">
                <a16:creationId xmlns:a16="http://schemas.microsoft.com/office/drawing/2014/main" id="{8DAB860E-5D4A-44F5-BA3C-1C24FDA0051A}"/>
              </a:ext>
            </a:extLst>
          </p:cNvPr>
          <p:cNvPicPr>
            <a:picLocks noChangeAspect="1"/>
          </p:cNvPicPr>
          <p:nvPr/>
        </p:nvPicPr>
        <p:blipFill>
          <a:blip r:embed="rId4"/>
          <a:stretch>
            <a:fillRect/>
          </a:stretch>
        </p:blipFill>
        <p:spPr>
          <a:xfrm>
            <a:off x="3245619" y="3459787"/>
            <a:ext cx="4300694" cy="26633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0449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Why CSOM?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352952"/>
          </a:xfrm>
          <a:prstGeom prst="rect">
            <a:avLst/>
          </a:prstGeom>
        </p:spPr>
        <p:txBody>
          <a:bodyPr wrap="square">
            <a:spAutoFit/>
          </a:bodyPr>
          <a:lstStyle/>
          <a:p>
            <a:pPr marL="800100" lvl="1" indent="-342900" algn="just">
              <a:lnSpc>
                <a:spcPct val="150000"/>
              </a:lnSpc>
              <a:buFont typeface="Wingdings" panose="05000000000000000000" pitchFamily="2" charset="2"/>
              <a:buChar char="§"/>
              <a:defRPr/>
            </a:pPr>
            <a:r>
              <a:rPr lang="en-US" sz="2000" dirty="0"/>
              <a:t>SharePoint Online Management Shell provides a number of PowerShell Cmdlets to manage SharePoint Online, it is quite limiting and the only way to do real SharePoint PowerShell is using the SharePoint CSOM. The Client-Side Object Model is a subset of the Server Object Model and can be used to supplement.</a:t>
            </a:r>
          </a:p>
          <a:p>
            <a:pPr marL="800100" lvl="1" indent="-342900">
              <a:lnSpc>
                <a:spcPct val="150000"/>
              </a:lnSpc>
              <a:buFont typeface="Wingdings" panose="05000000000000000000" pitchFamily="2" charset="2"/>
              <a:buChar char="§"/>
              <a:defRPr/>
            </a:pPr>
            <a:endParaRPr lang="en-US" sz="2000" dirty="0"/>
          </a:p>
        </p:txBody>
      </p:sp>
    </p:spTree>
    <p:extLst>
      <p:ext uri="{BB962C8B-B14F-4D97-AF65-F5344CB8AC3E}">
        <p14:creationId xmlns:p14="http://schemas.microsoft.com/office/powerpoint/2010/main" val="169549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How to write a CSOM PowerShell Script for SharePoint Online?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199611"/>
          </a:xfrm>
          <a:prstGeom prst="rect">
            <a:avLst/>
          </a:prstGeom>
        </p:spPr>
        <p:txBody>
          <a:bodyPr wrap="square">
            <a:spAutoFit/>
          </a:bodyPr>
          <a:lstStyle/>
          <a:p>
            <a:pPr lvl="1">
              <a:lnSpc>
                <a:spcPct val="150000"/>
              </a:lnSpc>
              <a:defRPr/>
            </a:pPr>
            <a:r>
              <a:rPr lang="en-US" sz="2000" dirty="0"/>
              <a:t>In SharePoint On-Premises, We had to log in to the SharePoint Server and write-execute PowerShell scripts. As SharePoint Online is in the cloud, we have the ability now to write and run PowerShell scripts remotely from our client machines. Here is the typical flow of CSOM PowerShell scripts:</a:t>
            </a:r>
          </a:p>
          <a:p>
            <a:pPr marL="1257300" lvl="2" indent="-342900">
              <a:lnSpc>
                <a:spcPct val="150000"/>
              </a:lnSpc>
              <a:buFont typeface="Wingdings" panose="05000000000000000000" pitchFamily="2" charset="2"/>
              <a:buChar char="§"/>
              <a:defRPr/>
            </a:pPr>
            <a:r>
              <a:rPr lang="en-US" sz="2000" dirty="0"/>
              <a:t>Step 1: Add the SharePoint Online CSOM assembly references</a:t>
            </a:r>
          </a:p>
          <a:p>
            <a:pPr marL="1257300" lvl="2" indent="-342900">
              <a:lnSpc>
                <a:spcPct val="150000"/>
              </a:lnSpc>
              <a:buFont typeface="Wingdings" panose="05000000000000000000" pitchFamily="2" charset="2"/>
              <a:buChar char="§"/>
              <a:defRPr/>
            </a:pPr>
            <a:r>
              <a:rPr lang="en-US" sz="2000" dirty="0"/>
              <a:t>Step 2: Initialize variables or command line parameters (optional)</a:t>
            </a:r>
          </a:p>
          <a:p>
            <a:pPr marL="1257300" lvl="2" indent="-342900">
              <a:lnSpc>
                <a:spcPct val="150000"/>
              </a:lnSpc>
              <a:buFont typeface="Wingdings" panose="05000000000000000000" pitchFamily="2" charset="2"/>
              <a:buChar char="§"/>
              <a:defRPr/>
            </a:pPr>
            <a:r>
              <a:rPr lang="en-US" sz="2000" dirty="0"/>
              <a:t>Step 3: Create the Client Context</a:t>
            </a:r>
          </a:p>
          <a:p>
            <a:pPr marL="1257300" lvl="2" indent="-342900">
              <a:lnSpc>
                <a:spcPct val="150000"/>
              </a:lnSpc>
              <a:buFont typeface="Wingdings" panose="05000000000000000000" pitchFamily="2" charset="2"/>
              <a:buChar char="§"/>
              <a:defRPr/>
            </a:pPr>
            <a:r>
              <a:rPr lang="en-US" sz="2000" dirty="0"/>
              <a:t>Step 4: Load objects into variables</a:t>
            </a:r>
          </a:p>
          <a:p>
            <a:pPr marL="1257300" lvl="2" indent="-342900">
              <a:lnSpc>
                <a:spcPct val="150000"/>
              </a:lnSpc>
              <a:buFont typeface="Wingdings" panose="05000000000000000000" pitchFamily="2" charset="2"/>
              <a:buChar char="§"/>
              <a:defRPr/>
            </a:pPr>
            <a:r>
              <a:rPr lang="en-US" sz="2000" dirty="0"/>
              <a:t>Step 5: Retrieve properties or Call methods of the Objects</a:t>
            </a:r>
          </a:p>
        </p:txBody>
      </p:sp>
    </p:spTree>
    <p:extLst>
      <p:ext uri="{BB962C8B-B14F-4D97-AF65-F5344CB8AC3E}">
        <p14:creationId xmlns:p14="http://schemas.microsoft.com/office/powerpoint/2010/main" val="3345607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1: Add the SharePoint Online CSOM assembly references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2" y="1411214"/>
            <a:ext cx="11146393" cy="4245778"/>
          </a:xfrm>
          <a:prstGeom prst="rect">
            <a:avLst/>
          </a:prstGeom>
        </p:spPr>
        <p:txBody>
          <a:bodyPr wrap="square">
            <a:spAutoFit/>
          </a:bodyPr>
          <a:lstStyle/>
          <a:p>
            <a:pPr lvl="1">
              <a:lnSpc>
                <a:spcPct val="150000"/>
              </a:lnSpc>
              <a:defRPr/>
            </a:pPr>
            <a:r>
              <a:rPr lang="en-US" sz="2000" dirty="0"/>
              <a:t>As a first step, you need to load the CSOM libraries in the PowerShell script.</a:t>
            </a:r>
          </a:p>
          <a:p>
            <a:pPr marL="1200150" lvl="2" indent="-285750">
              <a:lnSpc>
                <a:spcPct val="150000"/>
              </a:lnSpc>
              <a:buFont typeface="Wingdings" panose="05000000000000000000" pitchFamily="2" charset="2"/>
              <a:buChar char="ü"/>
              <a:defRPr/>
            </a:pPr>
            <a:r>
              <a:rPr lang="en-US" sz="1400" dirty="0">
                <a:solidFill>
                  <a:schemeClr val="accent5">
                    <a:lumMod val="75000"/>
                  </a:schemeClr>
                </a:solidFill>
              </a:rPr>
              <a:t>Add-Type -Path "C:\Program Files\Common Files\Microsoft Shared\Web Server Extensions\16\ISAPI\Microsoft.SharePoint.Client.dll"</a:t>
            </a:r>
          </a:p>
          <a:p>
            <a:pPr marL="1200150" lvl="2" indent="-285750">
              <a:lnSpc>
                <a:spcPct val="150000"/>
              </a:lnSpc>
              <a:buFont typeface="Wingdings" panose="05000000000000000000" pitchFamily="2" charset="2"/>
              <a:buChar char="ü"/>
              <a:defRPr/>
            </a:pPr>
            <a:r>
              <a:rPr lang="en-US" sz="1400" dirty="0">
                <a:solidFill>
                  <a:schemeClr val="accent5">
                    <a:lumMod val="75000"/>
                  </a:schemeClr>
                </a:solidFill>
              </a:rPr>
              <a:t>Add-Type -Path "C:\Program Files\Common Files\Microsoft Shared\Web Server Extensions\16\ISAPI\Microsoft.SharePoint.Client.Runtime.dll"</a:t>
            </a:r>
          </a:p>
          <a:p>
            <a:pPr lvl="1">
              <a:lnSpc>
                <a:spcPct val="150000"/>
              </a:lnSpc>
              <a:defRPr/>
            </a:pPr>
            <a:r>
              <a:rPr lang="en-US" sz="2000" dirty="0"/>
              <a:t>While these two lines in the script are enough for most of the operations, we need to reference below DLLs, when we deal with service applications like user profiles, search, managed metadata, etc.</a:t>
            </a:r>
          </a:p>
          <a:p>
            <a:pPr marL="1257300" lvl="2" indent="-342900">
              <a:lnSpc>
                <a:spcPct val="150000"/>
              </a:lnSpc>
              <a:buFont typeface="Wingdings" panose="05000000000000000000" pitchFamily="2" charset="2"/>
              <a:buChar char="§"/>
              <a:defRPr/>
            </a:pPr>
            <a:r>
              <a:rPr lang="en-US" sz="2000" dirty="0"/>
              <a:t>User Profile – </a:t>
            </a:r>
            <a:r>
              <a:rPr lang="en-US" sz="2000" dirty="0">
                <a:solidFill>
                  <a:schemeClr val="accent5">
                    <a:lumMod val="75000"/>
                  </a:schemeClr>
                </a:solidFill>
              </a:rPr>
              <a:t>Microsoft.SharePoint.Client.UserProfiles.dll</a:t>
            </a:r>
          </a:p>
          <a:p>
            <a:pPr marL="1257300" lvl="2" indent="-342900">
              <a:lnSpc>
                <a:spcPct val="150000"/>
              </a:lnSpc>
              <a:buFont typeface="Wingdings" panose="05000000000000000000" pitchFamily="2" charset="2"/>
              <a:buChar char="§"/>
              <a:defRPr/>
            </a:pPr>
            <a:r>
              <a:rPr lang="en-US" sz="2000" dirty="0"/>
              <a:t>Managed Metadata – </a:t>
            </a:r>
            <a:r>
              <a:rPr lang="en-US" sz="2000" dirty="0">
                <a:solidFill>
                  <a:schemeClr val="accent5">
                    <a:lumMod val="75000"/>
                  </a:schemeClr>
                </a:solidFill>
              </a:rPr>
              <a:t>Microsoft.SharePoint.Client.Taxonomy.dll</a:t>
            </a:r>
          </a:p>
          <a:p>
            <a:pPr marL="1257300" lvl="2" indent="-342900">
              <a:lnSpc>
                <a:spcPct val="150000"/>
              </a:lnSpc>
              <a:buFont typeface="Wingdings" panose="05000000000000000000" pitchFamily="2" charset="2"/>
              <a:buChar char="§"/>
              <a:defRPr/>
            </a:pPr>
            <a:r>
              <a:rPr lang="en-US" sz="2000" dirty="0"/>
              <a:t>Search  – </a:t>
            </a:r>
            <a:r>
              <a:rPr lang="en-US" sz="2000" dirty="0">
                <a:solidFill>
                  <a:schemeClr val="accent5">
                    <a:lumMod val="75000"/>
                  </a:schemeClr>
                </a:solidFill>
              </a:rPr>
              <a:t>Microsoft.SharePoint.Client.Search.dll</a:t>
            </a:r>
          </a:p>
          <a:p>
            <a:pPr marL="1257300" lvl="2" indent="-342900">
              <a:lnSpc>
                <a:spcPct val="150000"/>
              </a:lnSpc>
              <a:buFont typeface="Wingdings" panose="05000000000000000000" pitchFamily="2" charset="2"/>
              <a:buChar char="§"/>
              <a:defRPr/>
            </a:pPr>
            <a:r>
              <a:rPr lang="en-US" sz="2000" dirty="0"/>
              <a:t>Workflow  – </a:t>
            </a:r>
            <a:r>
              <a:rPr lang="en-US" sz="2000" dirty="0">
                <a:solidFill>
                  <a:schemeClr val="accent5">
                    <a:lumMod val="75000"/>
                  </a:schemeClr>
                </a:solidFill>
              </a:rPr>
              <a:t>Microsoft.SharePoint.Client.WorkflowServices.dll</a:t>
            </a:r>
          </a:p>
        </p:txBody>
      </p:sp>
    </p:spTree>
    <p:extLst>
      <p:ext uri="{BB962C8B-B14F-4D97-AF65-F5344CB8AC3E}">
        <p14:creationId xmlns:p14="http://schemas.microsoft.com/office/powerpoint/2010/main" val="3480532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2: Initialize variables or command line parameters (optional)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737946"/>
          </a:xfrm>
          <a:prstGeom prst="rect">
            <a:avLst/>
          </a:prstGeom>
        </p:spPr>
        <p:txBody>
          <a:bodyPr wrap="square">
            <a:spAutoFit/>
          </a:bodyPr>
          <a:lstStyle/>
          <a:p>
            <a:pPr lvl="1">
              <a:lnSpc>
                <a:spcPct val="150000"/>
              </a:lnSpc>
              <a:defRPr/>
            </a:pPr>
            <a:r>
              <a:rPr lang="en-US" sz="2000" dirty="0"/>
              <a:t>You want to connect to a site and get the site name! We need to tell the PowerShell script, which site we need to connect and retrieve its property, isn’t it? This step is completely optional; however, it helps to simplify the script.</a:t>
            </a:r>
          </a:p>
          <a:p>
            <a:pPr marL="800100" lvl="1" indent="-342900">
              <a:lnSpc>
                <a:spcPct val="150000"/>
              </a:lnSpc>
              <a:buFont typeface="Wingdings" panose="05000000000000000000" pitchFamily="2" charset="2"/>
              <a:buChar char="§"/>
              <a:defRPr/>
            </a:pPr>
            <a:endParaRPr lang="en-US" sz="2000" dirty="0"/>
          </a:p>
          <a:p>
            <a:pPr lvl="2">
              <a:lnSpc>
                <a:spcPct val="150000"/>
              </a:lnSpc>
              <a:defRPr/>
            </a:pPr>
            <a:r>
              <a:rPr lang="en-US" sz="2000" i="1" dirty="0"/>
              <a:t>#Set Parameters</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siteURL</a:t>
            </a:r>
            <a:r>
              <a:rPr lang="en-US" dirty="0">
                <a:solidFill>
                  <a:schemeClr val="accent5">
                    <a:lumMod val="75000"/>
                  </a:schemeClr>
                </a:solidFill>
              </a:rPr>
              <a:t> = "https://jenkinsnsmmc.sharepoint.com/sites/</a:t>
            </a:r>
            <a:r>
              <a:rPr lang="en-US" dirty="0" err="1">
                <a:solidFill>
                  <a:schemeClr val="accent5">
                    <a:lumMod val="75000"/>
                  </a:schemeClr>
                </a:solidFill>
              </a:rPr>
              <a:t>MMCTrainingTeamSite</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userId</a:t>
            </a:r>
            <a:r>
              <a:rPr lang="en-US" dirty="0">
                <a:solidFill>
                  <a:schemeClr val="accent5">
                    <a:lumMod val="75000"/>
                  </a:schemeClr>
                </a:solidFill>
              </a:rPr>
              <a:t> = "admin@jenkinsnsmmc.onmicrosoft.com"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pwd</a:t>
            </a:r>
            <a:r>
              <a:rPr lang="en-US" dirty="0">
                <a:solidFill>
                  <a:schemeClr val="accent5">
                    <a:lumMod val="75000"/>
                  </a:schemeClr>
                </a:solidFill>
              </a:rPr>
              <a:t> = Read-Host -Prompt "Enter password" -</a:t>
            </a:r>
            <a:r>
              <a:rPr lang="en-US" dirty="0" err="1">
                <a:solidFill>
                  <a:schemeClr val="accent5">
                    <a:lumMod val="75000"/>
                  </a:schemeClr>
                </a:solidFill>
              </a:rPr>
              <a:t>AsSecureString</a:t>
            </a:r>
            <a:r>
              <a:rPr lang="en-US" dirty="0">
                <a:solidFill>
                  <a:schemeClr val="accent5">
                    <a:lumMod val="75000"/>
                  </a:schemeClr>
                </a:solidFill>
              </a:rPr>
              <a:t> </a:t>
            </a:r>
          </a:p>
        </p:txBody>
      </p:sp>
    </p:spTree>
    <p:extLst>
      <p:ext uri="{BB962C8B-B14F-4D97-AF65-F5344CB8AC3E}">
        <p14:creationId xmlns:p14="http://schemas.microsoft.com/office/powerpoint/2010/main" val="351695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3: Create the Client Context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137782"/>
          </a:xfrm>
          <a:prstGeom prst="rect">
            <a:avLst/>
          </a:prstGeom>
        </p:spPr>
        <p:txBody>
          <a:bodyPr wrap="square">
            <a:spAutoFit/>
          </a:bodyPr>
          <a:lstStyle/>
          <a:p>
            <a:pPr lvl="1">
              <a:lnSpc>
                <a:spcPct val="150000"/>
              </a:lnSpc>
              <a:defRPr/>
            </a:pPr>
            <a:r>
              <a:rPr lang="en-US" sz="2000" dirty="0"/>
              <a:t>You need valid credentials to connect to the SharePoint Online site. You may want to get the username and password to connect at the runtime, or you can hard-code the credentials in the script itself!</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$creds = New-Object </a:t>
            </a:r>
            <a:r>
              <a:rPr lang="en-US" dirty="0" err="1">
                <a:solidFill>
                  <a:schemeClr val="accent5">
                    <a:lumMod val="75000"/>
                  </a:schemeClr>
                </a:solidFill>
              </a:rPr>
              <a:t>Microsoft.SharePoint.Client.SharePointOnlineCredentials</a:t>
            </a:r>
            <a:r>
              <a:rPr lang="en-US" dirty="0">
                <a:solidFill>
                  <a:schemeClr val="accent5">
                    <a:lumMod val="75000"/>
                  </a:schemeClr>
                </a:solidFill>
              </a:rPr>
              <a:t>($</a:t>
            </a:r>
            <a:r>
              <a:rPr lang="en-US" dirty="0" err="1">
                <a:solidFill>
                  <a:schemeClr val="accent5">
                    <a:lumMod val="75000"/>
                  </a:schemeClr>
                </a:solidFill>
              </a:rPr>
              <a:t>userId</a:t>
            </a:r>
            <a:r>
              <a:rPr lang="en-US" dirty="0">
                <a:solidFill>
                  <a:schemeClr val="accent5">
                    <a:lumMod val="75000"/>
                  </a:schemeClr>
                </a:solidFill>
              </a:rPr>
              <a:t>, $</a:t>
            </a:r>
            <a:r>
              <a:rPr lang="en-US" dirty="0" err="1">
                <a:solidFill>
                  <a:schemeClr val="accent5">
                    <a:lumMod val="75000"/>
                  </a:schemeClr>
                </a:solidFill>
              </a:rPr>
              <a:t>pwd</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a:t>
            </a:r>
            <a:r>
              <a:rPr lang="en-US" dirty="0">
                <a:solidFill>
                  <a:schemeClr val="accent5">
                    <a:lumMod val="75000"/>
                  </a:schemeClr>
                </a:solidFill>
              </a:rPr>
              <a:t> = New-Object </a:t>
            </a:r>
            <a:r>
              <a:rPr lang="en-US" dirty="0" err="1">
                <a:solidFill>
                  <a:schemeClr val="accent5">
                    <a:lumMod val="75000"/>
                  </a:schemeClr>
                </a:solidFill>
              </a:rPr>
              <a:t>Microsoft.SharePoint.Client.ClientContext</a:t>
            </a:r>
            <a:r>
              <a:rPr lang="en-US" dirty="0">
                <a:solidFill>
                  <a:schemeClr val="accent5">
                    <a:lumMod val="75000"/>
                  </a:schemeClr>
                </a:solidFill>
              </a:rPr>
              <a:t>($</a:t>
            </a:r>
            <a:r>
              <a:rPr lang="en-US" dirty="0" err="1">
                <a:solidFill>
                  <a:schemeClr val="accent5">
                    <a:lumMod val="75000"/>
                  </a:schemeClr>
                </a:solidFill>
              </a:rPr>
              <a:t>siteURL</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ctx.credentials</a:t>
            </a:r>
            <a:r>
              <a:rPr lang="en-US" dirty="0">
                <a:solidFill>
                  <a:schemeClr val="accent5">
                    <a:lumMod val="75000"/>
                  </a:schemeClr>
                </a:solidFill>
              </a:rPr>
              <a:t> = $creds </a:t>
            </a:r>
          </a:p>
          <a:p>
            <a:pPr lvl="2">
              <a:lnSpc>
                <a:spcPct val="150000"/>
              </a:lnSpc>
              <a:defRPr/>
            </a:pPr>
            <a:endParaRPr lang="en-US" sz="2000" dirty="0"/>
          </a:p>
        </p:txBody>
      </p:sp>
    </p:spTree>
    <p:extLst>
      <p:ext uri="{BB962C8B-B14F-4D97-AF65-F5344CB8AC3E}">
        <p14:creationId xmlns:p14="http://schemas.microsoft.com/office/powerpoint/2010/main" val="346572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Scripting On-Premises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have access to the underlying physical or virtual servers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script must run on the server itself</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be logged in with a high level of permissions on the server</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set the execution policy to allow scripts to run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scripts may need to be signed if the system administrator or organizational policy requires it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need to have access to the SharePoint PowerShell Snap-In and include it in your scripts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have a permission level in SharePoint that is high enough to accomplish the tasks you are attempting in your script code (this is also true in SharePoint Online)</a:t>
            </a:r>
          </a:p>
        </p:txBody>
      </p:sp>
    </p:spTree>
    <p:extLst>
      <p:ext uri="{BB962C8B-B14F-4D97-AF65-F5344CB8AC3E}">
        <p14:creationId xmlns:p14="http://schemas.microsoft.com/office/powerpoint/2010/main" val="3694465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4: Load objects into variables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050194"/>
          </a:xfrm>
          <a:prstGeom prst="rect">
            <a:avLst/>
          </a:prstGeom>
        </p:spPr>
        <p:txBody>
          <a:bodyPr wrap="square">
            <a:spAutoFit/>
          </a:bodyPr>
          <a:lstStyle/>
          <a:p>
            <a:pPr lvl="1">
              <a:lnSpc>
                <a:spcPct val="150000"/>
              </a:lnSpc>
              <a:defRPr/>
            </a:pPr>
            <a:r>
              <a:rPr lang="en-US" sz="2000" dirty="0"/>
              <a:t>Once you established the context, the next step is to load objects into variables. Say, you want to connect to a site and get the list Items. We need to load the lists object first!</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$lists = $</a:t>
            </a:r>
            <a:r>
              <a:rPr lang="en-US" dirty="0" err="1">
                <a:solidFill>
                  <a:schemeClr val="accent5">
                    <a:lumMod val="75000"/>
                  </a:schemeClr>
                </a:solidFill>
              </a:rPr>
              <a:t>ctx.web.Lists</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$list = $</a:t>
            </a:r>
            <a:r>
              <a:rPr lang="en-US" dirty="0" err="1">
                <a:solidFill>
                  <a:schemeClr val="accent5">
                    <a:lumMod val="75000"/>
                  </a:schemeClr>
                </a:solidFill>
              </a:rPr>
              <a:t>lists.GetByTitle</a:t>
            </a:r>
            <a:r>
              <a:rPr lang="en-US" dirty="0">
                <a:solidFill>
                  <a:schemeClr val="accent5">
                    <a:lumMod val="75000"/>
                  </a:schemeClr>
                </a:solidFill>
              </a:rPr>
              <a:t>(“</a:t>
            </a:r>
            <a:r>
              <a:rPr lang="en-US" dirty="0" err="1">
                <a:solidFill>
                  <a:schemeClr val="accent5">
                    <a:lumMod val="75000"/>
                  </a:schemeClr>
                </a:solidFill>
              </a:rPr>
              <a:t>ListName</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listItems</a:t>
            </a:r>
            <a:r>
              <a:rPr lang="en-US" dirty="0">
                <a:solidFill>
                  <a:schemeClr val="accent5">
                    <a:lumMod val="75000"/>
                  </a:schemeClr>
                </a:solidFill>
              </a:rPr>
              <a:t> = $</a:t>
            </a:r>
            <a:r>
              <a:rPr lang="en-US" dirty="0" err="1">
                <a:solidFill>
                  <a:schemeClr val="accent5">
                    <a:lumMod val="75000"/>
                  </a:schemeClr>
                </a:solidFill>
              </a:rPr>
              <a:t>list.GetItems</a:t>
            </a:r>
            <a:r>
              <a:rPr lang="en-US" dirty="0">
                <a:solidFill>
                  <a:schemeClr val="accent5">
                    <a:lumMod val="75000"/>
                  </a:schemeClr>
                </a:solidFill>
              </a:rPr>
              <a:t>([</a:t>
            </a:r>
            <a:r>
              <a:rPr lang="en-US" dirty="0" err="1">
                <a:solidFill>
                  <a:schemeClr val="accent5">
                    <a:lumMod val="75000"/>
                  </a:schemeClr>
                </a:solidFill>
              </a:rPr>
              <a:t>Microsoft.SharePoint.Client.CamlQuery</a:t>
            </a:r>
            <a:r>
              <a:rPr lang="en-US" dirty="0">
                <a:solidFill>
                  <a:schemeClr val="accent5">
                    <a:lumMod val="75000"/>
                  </a:schemeClr>
                </a:solidFill>
              </a:rPr>
              <a:t>]::</a:t>
            </a:r>
            <a:r>
              <a:rPr lang="en-US" dirty="0" err="1">
                <a:solidFill>
                  <a:schemeClr val="accent5">
                    <a:lumMod val="75000"/>
                  </a:schemeClr>
                </a:solidFill>
              </a:rPr>
              <a:t>CreateAllItemsQuery</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ctx.load</a:t>
            </a:r>
            <a:r>
              <a:rPr lang="en-US" dirty="0">
                <a:solidFill>
                  <a:schemeClr val="accent5">
                    <a:lumMod val="75000"/>
                  </a:schemeClr>
                </a:solidFill>
              </a:rPr>
              <a:t>($</a:t>
            </a:r>
            <a:r>
              <a:rPr lang="en-US" dirty="0" err="1">
                <a:solidFill>
                  <a:schemeClr val="accent5">
                    <a:lumMod val="75000"/>
                  </a:schemeClr>
                </a:solidFill>
              </a:rPr>
              <a:t>listItems</a:t>
            </a:r>
            <a:r>
              <a:rPr lang="en-US" dirty="0">
                <a:solidFill>
                  <a:schemeClr val="accent5">
                    <a:lumMod val="75000"/>
                  </a:schemeClr>
                </a:solidFill>
              </a:rPr>
              <a:t>)  </a:t>
            </a:r>
          </a:p>
          <a:p>
            <a:pPr marL="1257300" lvl="2" indent="-342900">
              <a:lnSpc>
                <a:spcPct val="150000"/>
              </a:lnSpc>
              <a:buFont typeface="Wingdings" panose="05000000000000000000" pitchFamily="2" charset="2"/>
              <a:buChar char="§"/>
              <a:defRPr/>
            </a:pPr>
            <a:r>
              <a:rPr lang="en-US" dirty="0">
                <a:solidFill>
                  <a:schemeClr val="accent5">
                    <a:lumMod val="75000"/>
                  </a:schemeClr>
                </a:solidFill>
              </a:rPr>
              <a:t>$</a:t>
            </a:r>
            <a:r>
              <a:rPr lang="en-US" dirty="0" err="1">
                <a:solidFill>
                  <a:schemeClr val="accent5">
                    <a:lumMod val="75000"/>
                  </a:schemeClr>
                </a:solidFill>
              </a:rPr>
              <a:t>ctx.executeQuery</a:t>
            </a:r>
            <a:r>
              <a:rPr lang="en-US" dirty="0">
                <a:solidFill>
                  <a:schemeClr val="accent5">
                    <a:lumMod val="75000"/>
                  </a:schemeClr>
                </a:solidFill>
              </a:rPr>
              <a:t>() </a:t>
            </a:r>
          </a:p>
        </p:txBody>
      </p:sp>
    </p:spTree>
    <p:extLst>
      <p:ext uri="{BB962C8B-B14F-4D97-AF65-F5344CB8AC3E}">
        <p14:creationId xmlns:p14="http://schemas.microsoft.com/office/powerpoint/2010/main" val="2772085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Step 5: Retrieve properties or Call methods of the Objects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2677656"/>
          </a:xfrm>
          <a:prstGeom prst="rect">
            <a:avLst/>
          </a:prstGeom>
        </p:spPr>
        <p:txBody>
          <a:bodyPr wrap="square">
            <a:spAutoFit/>
          </a:bodyPr>
          <a:lstStyle/>
          <a:p>
            <a:pPr lvl="1">
              <a:lnSpc>
                <a:spcPct val="150000"/>
              </a:lnSpc>
              <a:defRPr/>
            </a:pPr>
            <a:r>
              <a:rPr lang="en-US" sz="2000" dirty="0"/>
              <a:t>Once we loaded the object, we can access its members either to retrieve its properties or call its methods to perform some operations.</a:t>
            </a:r>
          </a:p>
          <a:p>
            <a:pPr lvl="2">
              <a:defRPr/>
            </a:pPr>
            <a:endParaRPr lang="en-US" dirty="0">
              <a:solidFill>
                <a:schemeClr val="accent5">
                  <a:lumMod val="75000"/>
                </a:schemeClr>
              </a:solidFill>
            </a:endParaRPr>
          </a:p>
          <a:p>
            <a:pPr lvl="2">
              <a:defRPr/>
            </a:pPr>
            <a:endParaRPr lang="en-US" dirty="0">
              <a:solidFill>
                <a:schemeClr val="accent5">
                  <a:lumMod val="75000"/>
                </a:schemeClr>
              </a:solidFill>
            </a:endParaRPr>
          </a:p>
          <a:p>
            <a:pPr lvl="2">
              <a:defRPr/>
            </a:pPr>
            <a:r>
              <a:rPr lang="en-US" dirty="0">
                <a:solidFill>
                  <a:schemeClr val="accent5">
                    <a:lumMod val="75000"/>
                  </a:schemeClr>
                </a:solidFill>
              </a:rPr>
              <a:t>foreach($</a:t>
            </a:r>
            <a:r>
              <a:rPr lang="en-US" dirty="0" err="1">
                <a:solidFill>
                  <a:schemeClr val="accent5">
                    <a:lumMod val="75000"/>
                  </a:schemeClr>
                </a:solidFill>
              </a:rPr>
              <a:t>listItem</a:t>
            </a:r>
            <a:r>
              <a:rPr lang="en-US" dirty="0">
                <a:solidFill>
                  <a:schemeClr val="accent5">
                    <a:lumMod val="75000"/>
                  </a:schemeClr>
                </a:solidFill>
              </a:rPr>
              <a:t> in $</a:t>
            </a:r>
            <a:r>
              <a:rPr lang="en-US" dirty="0" err="1">
                <a:solidFill>
                  <a:schemeClr val="accent5">
                    <a:lumMod val="75000"/>
                  </a:schemeClr>
                </a:solidFill>
              </a:rPr>
              <a:t>listItems</a:t>
            </a:r>
            <a:r>
              <a:rPr lang="en-US" dirty="0">
                <a:solidFill>
                  <a:schemeClr val="accent5">
                    <a:lumMod val="75000"/>
                  </a:schemeClr>
                </a:solidFill>
              </a:rPr>
              <a:t>)  </a:t>
            </a:r>
          </a:p>
          <a:p>
            <a:pPr lvl="2">
              <a:defRPr/>
            </a:pPr>
            <a:r>
              <a:rPr lang="en-US" dirty="0">
                <a:solidFill>
                  <a:schemeClr val="accent5">
                    <a:lumMod val="75000"/>
                  </a:schemeClr>
                </a:solidFill>
              </a:rPr>
              <a:t>{  </a:t>
            </a:r>
          </a:p>
          <a:p>
            <a:pPr lvl="2">
              <a:defRPr/>
            </a:pPr>
            <a:r>
              <a:rPr lang="en-US" dirty="0">
                <a:solidFill>
                  <a:schemeClr val="accent5">
                    <a:lumMod val="75000"/>
                  </a:schemeClr>
                </a:solidFill>
              </a:rPr>
              <a:t>        Write-Host "ID - " $</a:t>
            </a:r>
            <a:r>
              <a:rPr lang="en-US" dirty="0" err="1">
                <a:solidFill>
                  <a:schemeClr val="accent5">
                    <a:lumMod val="75000"/>
                  </a:schemeClr>
                </a:solidFill>
              </a:rPr>
              <a:t>listItem</a:t>
            </a:r>
            <a:r>
              <a:rPr lang="en-US" dirty="0">
                <a:solidFill>
                  <a:schemeClr val="accent5">
                    <a:lumMod val="75000"/>
                  </a:schemeClr>
                </a:solidFill>
              </a:rPr>
              <a:t>["ID"] "Title - " $</a:t>
            </a:r>
            <a:r>
              <a:rPr lang="en-US" dirty="0" err="1">
                <a:solidFill>
                  <a:schemeClr val="accent5">
                    <a:lumMod val="75000"/>
                  </a:schemeClr>
                </a:solidFill>
              </a:rPr>
              <a:t>listItem</a:t>
            </a:r>
            <a:r>
              <a:rPr lang="en-US" dirty="0">
                <a:solidFill>
                  <a:schemeClr val="accent5">
                    <a:lumMod val="75000"/>
                  </a:schemeClr>
                </a:solidFill>
              </a:rPr>
              <a:t>["Title"]  </a:t>
            </a:r>
          </a:p>
          <a:p>
            <a:pPr lvl="2">
              <a:defRPr/>
            </a:pPr>
            <a:r>
              <a:rPr lang="en-US" dirty="0">
                <a:solidFill>
                  <a:schemeClr val="accent5">
                    <a:lumMod val="75000"/>
                  </a:schemeClr>
                </a:solidFill>
              </a:rPr>
              <a:t>} </a:t>
            </a:r>
          </a:p>
        </p:txBody>
      </p:sp>
    </p:spTree>
    <p:extLst>
      <p:ext uri="{BB962C8B-B14F-4D97-AF65-F5344CB8AC3E}">
        <p14:creationId xmlns:p14="http://schemas.microsoft.com/office/powerpoint/2010/main" val="3855395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 List Items Example </a:t>
            </a:r>
          </a:p>
        </p:txBody>
      </p:sp>
      <p:sp>
        <p:nvSpPr>
          <p:cNvPr id="12" name="Rectangle 11">
            <a:extLst>
              <a:ext uri="{FF2B5EF4-FFF2-40B4-BE49-F238E27FC236}">
                <a16:creationId xmlns:a16="http://schemas.microsoft.com/office/drawing/2014/main" id="{D3147C10-F125-4A7B-A290-1CAC59AA4873}"/>
              </a:ext>
            </a:extLst>
          </p:cNvPr>
          <p:cNvSpPr/>
          <p:nvPr/>
        </p:nvSpPr>
        <p:spPr>
          <a:xfrm>
            <a:off x="587603" y="1045581"/>
            <a:ext cx="11289206" cy="5339923"/>
          </a:xfrm>
          <a:prstGeom prst="rect">
            <a:avLst/>
          </a:prstGeom>
        </p:spPr>
        <p:txBody>
          <a:bodyPr wrap="square">
            <a:spAutoFit/>
          </a:bodyPr>
          <a:lstStyle/>
          <a:p>
            <a:r>
              <a:rPr lang="en-GB" sz="600" dirty="0"/>
              <a:t> </a:t>
            </a:r>
            <a:r>
              <a:rPr lang="en-GB" sz="1100" dirty="0">
                <a:solidFill>
                  <a:srgbClr val="0000FF"/>
                </a:solidFill>
                <a:latin typeface="Lucida Console" panose="020B0609040504020204" pitchFamily="49" charset="0"/>
              </a:rPr>
              <a:t>Add-Type</a:t>
            </a:r>
            <a:r>
              <a:rPr lang="en-GB" sz="1100" dirty="0">
                <a:solidFill>
                  <a:prstClr val="black"/>
                </a:solidFill>
                <a:latin typeface="Lucida Console" panose="020B0609040504020204" pitchFamily="49" charset="0"/>
              </a:rPr>
              <a:t> </a:t>
            </a:r>
            <a:r>
              <a:rPr lang="en-GB" sz="1100" dirty="0">
                <a:solidFill>
                  <a:srgbClr val="000080"/>
                </a:solidFill>
                <a:latin typeface="Lucida Console" panose="020B0609040504020204" pitchFamily="49" charset="0"/>
              </a:rPr>
              <a:t>-Path</a:t>
            </a:r>
            <a:r>
              <a:rPr lang="en-GB" sz="1100" dirty="0">
                <a:solidFill>
                  <a:prstClr val="black"/>
                </a:solidFill>
                <a:latin typeface="Lucida Console" panose="020B0609040504020204" pitchFamily="49" charset="0"/>
              </a:rPr>
              <a:t> </a:t>
            </a:r>
            <a:r>
              <a:rPr lang="en-GB" sz="1100" dirty="0">
                <a:solidFill>
                  <a:srgbClr val="8B0000"/>
                </a:solidFill>
                <a:latin typeface="Lucida Console" panose="020B0609040504020204" pitchFamily="49" charset="0"/>
              </a:rPr>
              <a:t>"C:\Program Files\Common Files\Microsoft Shared\Web Server Extensions\16\ISAPI\Microsoft.SharePoint.Client.dll"</a:t>
            </a:r>
            <a:endParaRPr lang="en-GB" sz="1100" dirty="0">
              <a:solidFill>
                <a:prstClr val="black"/>
              </a:solidFill>
              <a:latin typeface="Lucida Console" panose="020B0609040504020204" pitchFamily="49" charset="0"/>
            </a:endParaRPr>
          </a:p>
          <a:p>
            <a:r>
              <a:rPr lang="en-GB" sz="1100" dirty="0">
                <a:solidFill>
                  <a:srgbClr val="0000FF"/>
                </a:solidFill>
                <a:latin typeface="Lucida Console" panose="020B0609040504020204" pitchFamily="49" charset="0"/>
              </a:rPr>
              <a:t>Add-Type</a:t>
            </a:r>
            <a:r>
              <a:rPr lang="en-GB" sz="1100" dirty="0">
                <a:solidFill>
                  <a:prstClr val="black"/>
                </a:solidFill>
                <a:latin typeface="Lucida Console" panose="020B0609040504020204" pitchFamily="49" charset="0"/>
              </a:rPr>
              <a:t> </a:t>
            </a:r>
            <a:r>
              <a:rPr lang="en-GB" sz="1100" dirty="0">
                <a:solidFill>
                  <a:srgbClr val="000080"/>
                </a:solidFill>
                <a:latin typeface="Lucida Console" panose="020B0609040504020204" pitchFamily="49" charset="0"/>
              </a:rPr>
              <a:t>-Path</a:t>
            </a:r>
            <a:r>
              <a:rPr lang="en-GB" sz="1100" dirty="0">
                <a:solidFill>
                  <a:prstClr val="black"/>
                </a:solidFill>
                <a:latin typeface="Lucida Console" panose="020B0609040504020204" pitchFamily="49" charset="0"/>
              </a:rPr>
              <a:t> </a:t>
            </a:r>
            <a:r>
              <a:rPr lang="en-GB" sz="1100" dirty="0">
                <a:solidFill>
                  <a:srgbClr val="8B0000"/>
                </a:solidFill>
                <a:latin typeface="Lucida Console" panose="020B0609040504020204" pitchFamily="49" charset="0"/>
              </a:rPr>
              <a:t>"C:\Program Files\Common Files\Microsoft Shared\Web Server Extensions\16\ISAPI\Microsoft.SharePoint.Client.Runtime.dll"</a:t>
            </a:r>
            <a:endParaRPr lang="en-GB" sz="1100" dirty="0">
              <a:solidFill>
                <a:prstClr val="black"/>
              </a:solidFill>
              <a:latin typeface="Lucida Console" panose="020B0609040504020204" pitchFamily="49" charset="0"/>
            </a:endParaRPr>
          </a:p>
          <a:p>
            <a:r>
              <a:rPr lang="en-US" sz="1100" dirty="0">
                <a:solidFill>
                  <a:srgbClr val="0000FF"/>
                </a:solidFill>
                <a:latin typeface="Lucida Console" panose="020B0609040504020204" pitchFamily="49" charset="0"/>
              </a:rPr>
              <a:t>Add-Type</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-Path</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"C:\Program Files\</a:t>
            </a:r>
            <a:r>
              <a:rPr lang="en-US" sz="1100" dirty="0" err="1">
                <a:solidFill>
                  <a:srgbClr val="8B0000"/>
                </a:solidFill>
                <a:latin typeface="Lucida Console" panose="020B0609040504020204" pitchFamily="49" charset="0"/>
              </a:rPr>
              <a:t>WindowsPowerShell</a:t>
            </a:r>
            <a:r>
              <a:rPr lang="en-US" sz="1100" dirty="0">
                <a:solidFill>
                  <a:srgbClr val="8B0000"/>
                </a:solidFill>
                <a:latin typeface="Lucida Console" panose="020B0609040504020204" pitchFamily="49" charset="0"/>
              </a:rPr>
              <a:t>\Modules\</a:t>
            </a:r>
            <a:r>
              <a:rPr lang="en-US" sz="1100" dirty="0" err="1">
                <a:solidFill>
                  <a:srgbClr val="8B0000"/>
                </a:solidFill>
                <a:latin typeface="Lucida Console" panose="020B0609040504020204" pitchFamily="49" charset="0"/>
              </a:rPr>
              <a:t>SharePointPnPPowerShellOnline</a:t>
            </a:r>
            <a:r>
              <a:rPr lang="en-US" sz="1100" dirty="0">
                <a:solidFill>
                  <a:srgbClr val="8B0000"/>
                </a:solidFill>
                <a:latin typeface="Lucida Console" panose="020B0609040504020204" pitchFamily="49" charset="0"/>
              </a:rPr>
              <a:t>\3.7.1903.0\OfficeDevPnP.Core.dll"</a:t>
            </a:r>
            <a:endParaRPr lang="en-US"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fr-FR" sz="1100" dirty="0">
                <a:solidFill>
                  <a:srgbClr val="FF4500"/>
                </a:solidFill>
                <a:latin typeface="Lucida Console" panose="020B0609040504020204" pitchFamily="49" charset="0"/>
              </a:rPr>
              <a:t>$</a:t>
            </a:r>
            <a:r>
              <a:rPr lang="fr-FR" sz="1100" dirty="0" err="1">
                <a:solidFill>
                  <a:srgbClr val="FF4500"/>
                </a:solidFill>
                <a:latin typeface="Lucida Console" panose="020B0609040504020204" pitchFamily="49" charset="0"/>
              </a:rPr>
              <a:t>siteURL</a:t>
            </a:r>
            <a:r>
              <a:rPr lang="fr-FR" sz="1100" dirty="0">
                <a:solidFill>
                  <a:prstClr val="black"/>
                </a:solidFill>
                <a:latin typeface="Lucida Console" panose="020B0609040504020204" pitchFamily="49" charset="0"/>
              </a:rPr>
              <a:t> </a:t>
            </a:r>
            <a:r>
              <a:rPr lang="fr-FR" sz="1100" dirty="0">
                <a:solidFill>
                  <a:srgbClr val="A9A9A9"/>
                </a:solidFill>
                <a:latin typeface="Lucida Console" panose="020B0609040504020204" pitchFamily="49" charset="0"/>
              </a:rPr>
              <a:t>=</a:t>
            </a:r>
            <a:r>
              <a:rPr lang="fr-FR" sz="1100" dirty="0">
                <a:solidFill>
                  <a:prstClr val="black"/>
                </a:solidFill>
                <a:latin typeface="Lucida Console" panose="020B0609040504020204" pitchFamily="49" charset="0"/>
              </a:rPr>
              <a:t> </a:t>
            </a:r>
            <a:r>
              <a:rPr lang="fr-FR" sz="1100" dirty="0">
                <a:solidFill>
                  <a:srgbClr val="8B0000"/>
                </a:solidFill>
                <a:latin typeface="Lucida Console" panose="020B0609040504020204" pitchFamily="49" charset="0"/>
              </a:rPr>
              <a:t>"https://jenkinsnsmmc.sharepoint.com/sites/</a:t>
            </a:r>
            <a:r>
              <a:rPr lang="fr-FR" sz="1100" dirty="0" err="1">
                <a:solidFill>
                  <a:srgbClr val="8B0000"/>
                </a:solidFill>
                <a:latin typeface="Lucida Console" panose="020B0609040504020204" pitchFamily="49" charset="0"/>
              </a:rPr>
              <a:t>MMCTrainingTeamSite</a:t>
            </a:r>
            <a:r>
              <a:rPr lang="fr-FR" sz="1100" dirty="0">
                <a:solidFill>
                  <a:srgbClr val="8B0000"/>
                </a:solidFill>
                <a:latin typeface="Lucida Console" panose="020B0609040504020204" pitchFamily="49" charset="0"/>
              </a:rPr>
              <a:t>"</a:t>
            </a:r>
            <a:r>
              <a:rPr lang="fr-FR" sz="1100" dirty="0">
                <a:solidFill>
                  <a:prstClr val="black"/>
                </a:solidFill>
                <a:latin typeface="Lucida Console" panose="020B0609040504020204" pitchFamily="49" charset="0"/>
              </a:rPr>
              <a:t>  </a:t>
            </a:r>
          </a:p>
          <a:p>
            <a:r>
              <a:rPr lang="en-GB" sz="1100" dirty="0">
                <a:solidFill>
                  <a:srgbClr val="006400"/>
                </a:solidFill>
                <a:latin typeface="Lucida Console" panose="020B0609040504020204" pitchFamily="49" charset="0"/>
              </a:rPr>
              <a:t>#$userId = "admin@jenkinsnsmmc.onmicrosoft.com"  </a:t>
            </a:r>
            <a:endParaRPr lang="en-GB" sz="1100" dirty="0">
              <a:solidFill>
                <a:prstClr val="black"/>
              </a:solidFill>
              <a:latin typeface="Lucida Console" panose="020B0609040504020204" pitchFamily="49" charset="0"/>
            </a:endParaRPr>
          </a:p>
          <a:p>
            <a:r>
              <a:rPr lang="en-US" sz="1100" dirty="0">
                <a:solidFill>
                  <a:srgbClr val="006400"/>
                </a:solidFill>
                <a:latin typeface="Lucida Console" panose="020B0609040504020204" pitchFamily="49" charset="0"/>
              </a:rPr>
              <a:t>#$pwd = Read-Host -Prompt "Enter password" -</a:t>
            </a:r>
            <a:r>
              <a:rPr lang="en-US" sz="1100" dirty="0" err="1">
                <a:solidFill>
                  <a:srgbClr val="006400"/>
                </a:solidFill>
                <a:latin typeface="Lucida Console" panose="020B0609040504020204" pitchFamily="49" charset="0"/>
              </a:rPr>
              <a:t>AsSecureString</a:t>
            </a:r>
            <a:r>
              <a:rPr lang="en-US" sz="1100" dirty="0">
                <a:solidFill>
                  <a:srgbClr val="006400"/>
                </a:solidFill>
                <a:latin typeface="Lucida Console" panose="020B0609040504020204" pitchFamily="49" charset="0"/>
              </a:rPr>
              <a:t> </a:t>
            </a:r>
            <a:endParaRPr lang="en-US" sz="1100" dirty="0">
              <a:solidFill>
                <a:prstClr val="black"/>
              </a:solidFill>
              <a:latin typeface="Lucida Console" panose="020B0609040504020204" pitchFamily="49" charset="0"/>
            </a:endParaRPr>
          </a:p>
          <a:p>
            <a:r>
              <a:rPr lang="en-GB" sz="1100" dirty="0">
                <a:solidFill>
                  <a:prstClr val="black"/>
                </a:solidFill>
                <a:latin typeface="Lucida Console" panose="020B0609040504020204" pitchFamily="49" charset="0"/>
              </a:rPr>
              <a:t> </a:t>
            </a:r>
          </a:p>
          <a:p>
            <a:r>
              <a:rPr lang="en-GB" sz="1100" dirty="0">
                <a:solidFill>
                  <a:srgbClr val="006400"/>
                </a:solidFill>
                <a:latin typeface="Lucida Console" panose="020B0609040504020204" pitchFamily="49" charset="0"/>
              </a:rPr>
              <a:t>#$creds = New-Object </a:t>
            </a:r>
            <a:r>
              <a:rPr lang="en-GB" sz="1100" dirty="0" err="1">
                <a:solidFill>
                  <a:srgbClr val="006400"/>
                </a:solidFill>
                <a:latin typeface="Lucida Console" panose="020B0609040504020204" pitchFamily="49" charset="0"/>
              </a:rPr>
              <a:t>Microsoft.SharePoint.Client.SharePointOnlineCredentials</a:t>
            </a:r>
            <a:r>
              <a:rPr lang="en-GB" sz="1100" dirty="0">
                <a:solidFill>
                  <a:srgbClr val="006400"/>
                </a:solidFill>
                <a:latin typeface="Lucida Console" panose="020B0609040504020204" pitchFamily="49" charset="0"/>
              </a:rPr>
              <a:t>($</a:t>
            </a:r>
            <a:r>
              <a:rPr lang="en-GB" sz="1100" dirty="0" err="1">
                <a:solidFill>
                  <a:srgbClr val="006400"/>
                </a:solidFill>
                <a:latin typeface="Lucida Console" panose="020B0609040504020204" pitchFamily="49" charset="0"/>
              </a:rPr>
              <a:t>userId</a:t>
            </a:r>
            <a:r>
              <a:rPr lang="en-GB" sz="1100" dirty="0">
                <a:solidFill>
                  <a:srgbClr val="006400"/>
                </a:solidFill>
                <a:latin typeface="Lucida Console" panose="020B0609040504020204" pitchFamily="49" charset="0"/>
              </a:rPr>
              <a:t>, $</a:t>
            </a:r>
            <a:r>
              <a:rPr lang="en-GB" sz="1100" dirty="0" err="1">
                <a:solidFill>
                  <a:srgbClr val="006400"/>
                </a:solidFill>
                <a:latin typeface="Lucida Console" panose="020B0609040504020204" pitchFamily="49" charset="0"/>
              </a:rPr>
              <a:t>pwd</a:t>
            </a:r>
            <a:r>
              <a:rPr lang="en-GB" sz="1100" dirty="0">
                <a:solidFill>
                  <a:srgbClr val="006400"/>
                </a:solidFill>
                <a:latin typeface="Lucida Console" panose="020B0609040504020204" pitchFamily="49" charset="0"/>
              </a:rPr>
              <a:t>)  </a:t>
            </a:r>
            <a:endParaRPr lang="en-GB" sz="1100" dirty="0">
              <a:solidFill>
                <a:prstClr val="black"/>
              </a:solidFill>
              <a:latin typeface="Lucida Console" panose="020B0609040504020204" pitchFamily="49" charset="0"/>
            </a:endParaRPr>
          </a:p>
          <a:p>
            <a:r>
              <a:rPr lang="en-GB" sz="1100" dirty="0">
                <a:solidFill>
                  <a:srgbClr val="006400"/>
                </a:solidFill>
                <a:latin typeface="Lucida Console" panose="020B0609040504020204" pitchFamily="49" charset="0"/>
              </a:rPr>
              <a:t>#$ctx = New-Object </a:t>
            </a:r>
            <a:r>
              <a:rPr lang="en-GB" sz="1100" dirty="0" err="1">
                <a:solidFill>
                  <a:srgbClr val="006400"/>
                </a:solidFill>
                <a:latin typeface="Lucida Console" panose="020B0609040504020204" pitchFamily="49" charset="0"/>
              </a:rPr>
              <a:t>Microsoft.SharePoint.Client.ClientContext</a:t>
            </a:r>
            <a:r>
              <a:rPr lang="en-GB" sz="1100" dirty="0">
                <a:solidFill>
                  <a:srgbClr val="006400"/>
                </a:solidFill>
                <a:latin typeface="Lucida Console" panose="020B0609040504020204" pitchFamily="49" charset="0"/>
              </a:rPr>
              <a:t>($</a:t>
            </a:r>
            <a:r>
              <a:rPr lang="en-GB" sz="1100" dirty="0" err="1">
                <a:solidFill>
                  <a:srgbClr val="006400"/>
                </a:solidFill>
                <a:latin typeface="Lucida Console" panose="020B0609040504020204" pitchFamily="49" charset="0"/>
              </a:rPr>
              <a:t>siteURL</a:t>
            </a:r>
            <a:r>
              <a:rPr lang="en-GB" sz="1100" dirty="0">
                <a:solidFill>
                  <a:srgbClr val="006400"/>
                </a:solidFill>
                <a:latin typeface="Lucida Console" panose="020B0609040504020204" pitchFamily="49" charset="0"/>
              </a:rPr>
              <a:t>)  </a:t>
            </a:r>
            <a:endParaRPr lang="en-GB" sz="1100" dirty="0">
              <a:solidFill>
                <a:prstClr val="black"/>
              </a:solidFill>
              <a:latin typeface="Lucida Console" panose="020B0609040504020204" pitchFamily="49" charset="0"/>
            </a:endParaRPr>
          </a:p>
          <a:p>
            <a:r>
              <a:rPr lang="en-GB" sz="1100" dirty="0">
                <a:solidFill>
                  <a:srgbClr val="006400"/>
                </a:solidFill>
                <a:latin typeface="Lucida Console" panose="020B0609040504020204" pitchFamily="49" charset="0"/>
              </a:rPr>
              <a:t>#$ctx.credentials = $creds  </a:t>
            </a:r>
            <a:endParaRPr lang="en-GB"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en-US" sz="1100" dirty="0">
                <a:solidFill>
                  <a:srgbClr val="006400"/>
                </a:solidFill>
                <a:latin typeface="Lucida Console" panose="020B0609040504020204" pitchFamily="49" charset="0"/>
              </a:rPr>
              <a:t>#MFA Install-Module -Name </a:t>
            </a:r>
            <a:r>
              <a:rPr lang="en-US" sz="1100" dirty="0" err="1">
                <a:solidFill>
                  <a:srgbClr val="006400"/>
                </a:solidFill>
                <a:latin typeface="Lucida Console" panose="020B0609040504020204" pitchFamily="49" charset="0"/>
              </a:rPr>
              <a:t>SharePointPnPPowerShellOnline</a:t>
            </a:r>
            <a:r>
              <a:rPr lang="en-US" sz="1100" dirty="0">
                <a:solidFill>
                  <a:srgbClr val="006400"/>
                </a:solidFill>
                <a:latin typeface="Lucida Console" panose="020B0609040504020204" pitchFamily="49" charset="0"/>
              </a:rPr>
              <a:t> -</a:t>
            </a:r>
            <a:r>
              <a:rPr lang="en-US" sz="1100" dirty="0" err="1">
                <a:solidFill>
                  <a:srgbClr val="006400"/>
                </a:solidFill>
                <a:latin typeface="Lucida Console" panose="020B0609040504020204" pitchFamily="49" charset="0"/>
              </a:rPr>
              <a:t>RequiredVersion</a:t>
            </a:r>
            <a:r>
              <a:rPr lang="en-US" sz="1100" dirty="0">
                <a:solidFill>
                  <a:srgbClr val="006400"/>
                </a:solidFill>
                <a:latin typeface="Lucida Console" panose="020B0609040504020204" pitchFamily="49" charset="0"/>
              </a:rPr>
              <a:t> 3.7.1903.0</a:t>
            </a:r>
            <a:endParaRPr lang="en-US" sz="1100" dirty="0">
              <a:solidFill>
                <a:prstClr val="black"/>
              </a:solidFill>
              <a:latin typeface="Lucida Console" panose="020B0609040504020204" pitchFamily="49" charset="0"/>
            </a:endParaRPr>
          </a:p>
          <a:p>
            <a:endParaRPr lang="en-GB" sz="1100" dirty="0">
              <a:solidFill>
                <a:prstClr val="black"/>
              </a:solidFill>
              <a:latin typeface="Lucida Console" panose="020B0609040504020204" pitchFamily="49" charset="0"/>
            </a:endParaRPr>
          </a:p>
          <a:p>
            <a:r>
              <a:rPr lang="en-US" sz="1100" dirty="0">
                <a:solidFill>
                  <a:srgbClr val="FF4500"/>
                </a:solidFill>
                <a:latin typeface="Lucida Console" panose="020B0609040504020204" pitchFamily="49" charset="0"/>
              </a:rPr>
              <a:t>$</a:t>
            </a:r>
            <a:r>
              <a:rPr lang="en-US" sz="1100" dirty="0" err="1">
                <a:solidFill>
                  <a:srgbClr val="FF4500"/>
                </a:solidFill>
                <a:latin typeface="Lucida Console" panose="020B0609040504020204" pitchFamily="49" charset="0"/>
              </a:rPr>
              <a:t>Authenticationmanager</a:t>
            </a:r>
            <a:r>
              <a:rPr lang="en-US" sz="1100" dirty="0">
                <a:solidFill>
                  <a:prstClr val="black"/>
                </a:solidFill>
                <a:latin typeface="Lucida Console" panose="020B0609040504020204" pitchFamily="49" charset="0"/>
              </a:rPr>
              <a:t> </a:t>
            </a:r>
            <a:r>
              <a:rPr lang="en-US" sz="1100" dirty="0">
                <a:solidFill>
                  <a:srgbClr val="A9A9A9"/>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FF"/>
                </a:solidFill>
                <a:latin typeface="Lucida Console" panose="020B0609040504020204" pitchFamily="49" charset="0"/>
              </a:rPr>
              <a:t>New-Object</a:t>
            </a:r>
            <a:r>
              <a:rPr lang="en-US" sz="1100" dirty="0">
                <a:solidFill>
                  <a:prstClr val="black"/>
                </a:solidFill>
                <a:latin typeface="Lucida Console" panose="020B0609040504020204" pitchFamily="49" charset="0"/>
              </a:rPr>
              <a:t> </a:t>
            </a:r>
            <a:r>
              <a:rPr lang="en-US" sz="1100" dirty="0" err="1">
                <a:solidFill>
                  <a:srgbClr val="8A2BE2"/>
                </a:solidFill>
                <a:latin typeface="Lucida Console" panose="020B0609040504020204" pitchFamily="49" charset="0"/>
              </a:rPr>
              <a:t>OfficeDevPnP.Core.AuthenticationManager</a:t>
            </a:r>
            <a:endParaRPr lang="en-US" sz="1100" dirty="0">
              <a:solidFill>
                <a:prstClr val="black"/>
              </a:solidFill>
              <a:latin typeface="Lucida Console" panose="020B0609040504020204" pitchFamily="49" charset="0"/>
            </a:endParaRPr>
          </a:p>
          <a:p>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a:solidFill>
                  <a:prstClr val="black"/>
                </a:solidFill>
                <a:latin typeface="Lucida Console" panose="020B0609040504020204" pitchFamily="49" charset="0"/>
              </a:rPr>
              <a:t> </a:t>
            </a:r>
            <a:r>
              <a:rPr lang="en-GB" sz="1100" dirty="0">
                <a:solidFill>
                  <a:srgbClr val="A9A9A9"/>
                </a:solidFill>
                <a:latin typeface="Lucida Console" panose="020B0609040504020204" pitchFamily="49" charset="0"/>
              </a:rPr>
              <a:t>=</a:t>
            </a:r>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Authenticationmanager</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GetWebLoginClientContext</a:t>
            </a:r>
            <a:r>
              <a:rPr lang="en-GB" sz="1100" dirty="0">
                <a:solidFill>
                  <a:prstClr val="black"/>
                </a:solidFill>
                <a:latin typeface="Lucida Console" panose="020B0609040504020204" pitchFamily="49" charset="0"/>
              </a:rPr>
              <a:t>(</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siteURL</a:t>
            </a:r>
            <a:r>
              <a:rPr lang="en-GB" sz="1100" dirty="0">
                <a:solidFill>
                  <a:prstClr val="black"/>
                </a:solidFill>
                <a:latin typeface="Lucida Console" panose="020B0609040504020204" pitchFamily="49" charset="0"/>
              </a:rPr>
              <a:t>)</a:t>
            </a:r>
          </a:p>
          <a:p>
            <a:endParaRPr lang="en-GB" sz="1100" dirty="0">
              <a:solidFill>
                <a:prstClr val="black"/>
              </a:solidFill>
              <a:latin typeface="Lucida Console" panose="020B0609040504020204" pitchFamily="49" charset="0"/>
            </a:endParaRPr>
          </a:p>
          <a:p>
            <a:r>
              <a:rPr lang="en-GB" sz="1100" dirty="0">
                <a:solidFill>
                  <a:srgbClr val="00008B"/>
                </a:solidFill>
                <a:latin typeface="Lucida Console" panose="020B0609040504020204" pitchFamily="49" charset="0"/>
              </a:rPr>
              <a:t>try</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Load</a:t>
            </a:r>
            <a:r>
              <a:rPr lang="en-GB" sz="1100" dirty="0">
                <a:solidFill>
                  <a:prstClr val="black"/>
                </a:solidFill>
                <a:latin typeface="Lucida Console" panose="020B0609040504020204" pitchFamily="49" charset="0"/>
              </a:rPr>
              <a:t>(</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Web</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executeQuery</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r>
              <a:rPr lang="en-GB" sz="1100" dirty="0">
                <a:solidFill>
                  <a:srgbClr val="0000FF"/>
                </a:solidFill>
                <a:latin typeface="Lucida Console" panose="020B0609040504020204" pitchFamily="49" charset="0"/>
              </a:rPr>
              <a:t>Write-Host</a:t>
            </a:r>
            <a:r>
              <a:rPr lang="en-GB" sz="1100" dirty="0">
                <a:solidFill>
                  <a:prstClr val="black"/>
                </a:solidFill>
                <a:latin typeface="Lucida Console" panose="020B0609040504020204" pitchFamily="49" charset="0"/>
              </a:rPr>
              <a:t> </a:t>
            </a:r>
            <a:r>
              <a:rPr lang="en-GB" sz="1100" dirty="0">
                <a:solidFill>
                  <a:srgbClr val="FF4500"/>
                </a:solidFill>
                <a:latin typeface="Lucida Console" panose="020B0609040504020204" pitchFamily="49" charset="0"/>
              </a:rPr>
              <a:t>$</a:t>
            </a:r>
            <a:r>
              <a:rPr lang="en-GB" sz="1100" dirty="0" err="1">
                <a:solidFill>
                  <a:srgbClr val="FF4500"/>
                </a:solidFill>
                <a:latin typeface="Lucida Console" panose="020B0609040504020204" pitchFamily="49" charset="0"/>
              </a:rPr>
              <a:t>ctx</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Web</a:t>
            </a:r>
            <a:r>
              <a:rPr lang="en-GB" sz="1100" dirty="0" err="1">
                <a:solidFill>
                  <a:srgbClr val="A9A9A9"/>
                </a:solidFill>
                <a:latin typeface="Lucida Console" panose="020B0609040504020204" pitchFamily="49" charset="0"/>
              </a:rPr>
              <a:t>.</a:t>
            </a:r>
            <a:r>
              <a:rPr lang="en-GB" sz="1100" dirty="0" err="1">
                <a:solidFill>
                  <a:prstClr val="black"/>
                </a:solidFill>
                <a:latin typeface="Lucida Console" panose="020B0609040504020204" pitchFamily="49" charset="0"/>
              </a:rPr>
              <a:t>Title</a:t>
            </a:r>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srgbClr val="00008B"/>
                </a:solidFill>
                <a:latin typeface="Lucida Console" panose="020B0609040504020204" pitchFamily="49" charset="0"/>
              </a:rPr>
              <a:t>catch</a:t>
            </a:r>
            <a:r>
              <a:rPr lang="en-GB" sz="1100" dirty="0">
                <a:solidFill>
                  <a:prstClr val="black"/>
                </a:solidFill>
                <a:latin typeface="Lucida Console" panose="020B0609040504020204" pitchFamily="49" charset="0"/>
              </a:rPr>
              <a:t>{  </a:t>
            </a:r>
          </a:p>
          <a:p>
            <a:r>
              <a:rPr lang="en-US" sz="1100" dirty="0">
                <a:solidFill>
                  <a:prstClr val="black"/>
                </a:solidFill>
                <a:latin typeface="Lucida Console" panose="020B0609040504020204" pitchFamily="49" charset="0"/>
              </a:rPr>
              <a:t>    </a:t>
            </a:r>
            <a:r>
              <a:rPr lang="en-US" sz="1100" dirty="0">
                <a:solidFill>
                  <a:srgbClr val="0000FF"/>
                </a:solidFill>
                <a:latin typeface="Lucida Console" panose="020B0609040504020204" pitchFamily="49" charset="0"/>
              </a:rPr>
              <a:t>write-host</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a:t>
            </a:r>
            <a:r>
              <a:rPr lang="en-US" sz="1100" dirty="0">
                <a:solidFill>
                  <a:srgbClr val="FF4500"/>
                </a:solidFill>
                <a:latin typeface="Lucida Console" panose="020B0609040504020204" pitchFamily="49" charset="0"/>
              </a:rPr>
              <a:t>$_</a:t>
            </a:r>
            <a:r>
              <a:rPr lang="en-US" sz="1100" dirty="0">
                <a:solidFill>
                  <a:srgbClr val="A9A9A9"/>
                </a:solidFill>
                <a:latin typeface="Lucida Console" panose="020B0609040504020204" pitchFamily="49" charset="0"/>
              </a:rPr>
              <a:t>.</a:t>
            </a:r>
            <a:r>
              <a:rPr lang="en-US" sz="1100" dirty="0" err="1">
                <a:solidFill>
                  <a:prstClr val="black"/>
                </a:solidFill>
                <a:latin typeface="Lucida Console" panose="020B0609040504020204" pitchFamily="49" charset="0"/>
              </a:rPr>
              <a:t>Exception</a:t>
            </a:r>
            <a:r>
              <a:rPr lang="en-US" sz="1100" dirty="0" err="1">
                <a:solidFill>
                  <a:srgbClr val="A9A9A9"/>
                </a:solidFill>
                <a:latin typeface="Lucida Console" panose="020B0609040504020204" pitchFamily="49" charset="0"/>
              </a:rPr>
              <a:t>.</a:t>
            </a:r>
            <a:r>
              <a:rPr lang="en-US" sz="1100" dirty="0" err="1">
                <a:solidFill>
                  <a:prstClr val="black"/>
                </a:solidFill>
                <a:latin typeface="Lucida Console" panose="020B0609040504020204" pitchFamily="49" charset="0"/>
              </a:rPr>
              <a:t>Message</a:t>
            </a:r>
            <a:r>
              <a:rPr lang="en-US" sz="1100" dirty="0">
                <a:solidFill>
                  <a:prstClr val="black"/>
                </a:solidFill>
                <a:latin typeface="Lucida Console" panose="020B0609040504020204" pitchFamily="49" charset="0"/>
              </a:rPr>
              <a:t>)</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1100" dirty="0" err="1">
                <a:solidFill>
                  <a:srgbClr val="000080"/>
                </a:solidFill>
                <a:latin typeface="Lucida Console" panose="020B0609040504020204" pitchFamily="49" charset="0"/>
              </a:rPr>
              <a:t>foregroundcolor</a:t>
            </a:r>
            <a:r>
              <a:rPr lang="en-US" sz="1100" dirty="0">
                <a:solidFill>
                  <a:prstClr val="black"/>
                </a:solidFill>
                <a:latin typeface="Lucida Console" panose="020B0609040504020204" pitchFamily="49" charset="0"/>
              </a:rPr>
              <a:t> </a:t>
            </a:r>
            <a:r>
              <a:rPr lang="en-US" sz="1100" dirty="0">
                <a:solidFill>
                  <a:srgbClr val="8A2BE2"/>
                </a:solidFill>
                <a:latin typeface="Lucida Console" panose="020B0609040504020204" pitchFamily="49" charset="0"/>
              </a:rPr>
              <a:t>red</a:t>
            </a:r>
            <a:r>
              <a:rPr lang="en-US"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a:p>
            <a:r>
              <a:rPr lang="en-GB" sz="11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2429302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9E315-1F6B-4ED4-BEA9-8EDF0C9CC18E}"/>
              </a:ext>
            </a:extLst>
          </p:cNvPr>
          <p:cNvSpPr txBox="1"/>
          <p:nvPr/>
        </p:nvSpPr>
        <p:spPr>
          <a:xfrm>
            <a:off x="-65314" y="2080938"/>
            <a:ext cx="12257314" cy="1015663"/>
          </a:xfrm>
          <a:prstGeom prst="rect">
            <a:avLst/>
          </a:prstGeom>
          <a:noFill/>
        </p:spPr>
        <p:txBody>
          <a:bodyPr wrap="square">
            <a:spAutoFit/>
          </a:bodyPr>
          <a:lstStyle/>
          <a:p>
            <a:pPr algn="ctr" defTabSz="1955424">
              <a:spcBef>
                <a:spcPct val="0"/>
              </a:spcBef>
              <a:defRPr/>
            </a:pPr>
            <a:r>
              <a:rPr lang="en-US" sz="6000" dirty="0">
                <a:solidFill>
                  <a:srgbClr val="0070C0"/>
                </a:solidFill>
              </a:rPr>
              <a:t>PnP PowerShell</a:t>
            </a:r>
          </a:p>
        </p:txBody>
      </p:sp>
    </p:spTree>
    <p:extLst>
      <p:ext uri="{BB962C8B-B14F-4D97-AF65-F5344CB8AC3E}">
        <p14:creationId xmlns:p14="http://schemas.microsoft.com/office/powerpoint/2010/main" val="218158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PnP PowerShell</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780202"/>
          </a:xfrm>
          <a:prstGeom prst="rect">
            <a:avLst/>
          </a:prstGeom>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PnP PowerShell is a cross-platform PowerShell Module providing over 500 cmdlets that work with Microsoft 365 environments and more specifically </a:t>
            </a:r>
            <a:r>
              <a:rPr lang="en-US" dirty="0">
                <a:solidFill>
                  <a:schemeClr val="accent5">
                    <a:lumMod val="75000"/>
                  </a:schemeClr>
                </a:solidFill>
                <a:latin typeface="Segoe UI" panose="020B0502040204020203" pitchFamily="34" charset="0"/>
                <a:cs typeface="Segoe UI" panose="020B0502040204020203" pitchFamily="34" charset="0"/>
              </a:rPr>
              <a:t>SharePoint Online, Microsoft Teams, Microsoft Planner and Microsoft Flow.</a:t>
            </a:r>
          </a:p>
          <a:p>
            <a:pPr marR="0" lvl="0" algn="l"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Segoe UI" panose="020B0502040204020203" pitchFamily="34" charset="0"/>
              <a:cs typeface="Segoe UI" panose="020B0502040204020203" pitchFamily="34" charset="0"/>
            </a:endParaRPr>
          </a:p>
          <a:p>
            <a:pPr marR="0" lvl="0" algn="just" defTabSz="914400" rtl="0" eaLnBrk="1" fontAlgn="auto" latinLnBrk="0" hangingPunct="1">
              <a:lnSpc>
                <a:spcPct val="150000"/>
              </a:lnSpc>
              <a:spcBef>
                <a:spcPts val="0"/>
              </a:spcBef>
              <a:spcAft>
                <a:spcPts val="0"/>
              </a:spcAft>
              <a:buClrTx/>
              <a:buSzTx/>
              <a:tabLst/>
              <a:defRPr/>
            </a:pPr>
            <a:r>
              <a:rPr lang="en-US" dirty="0">
                <a:solidFill>
                  <a:prstClr val="black"/>
                </a:solidFill>
                <a:latin typeface="Segoe UI" panose="020B0502040204020203" pitchFamily="34" charset="0"/>
                <a:cs typeface="Segoe UI" panose="020B0502040204020203" pitchFamily="34" charset="0"/>
              </a:rPr>
              <a:t>SharePoint Patterns and Practices (PnP) for SharePoint Online is a set of PowerShell cmdlets written by the community to efficiently manage SharePoint Online. PnP PowerShell internally uses the Client-Side Object model code for its operations. With PnP PowerShell, we can reduce the number of lines in our scripts by utilizing its built-in cmdlets and reduce the complexity of scripting implementations.</a:t>
            </a:r>
          </a:p>
          <a:p>
            <a:pPr marR="0" lvl="0" algn="l"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3787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What do we need?</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456215"/>
          </a:xfrm>
          <a:prstGeom prst="rect">
            <a:avLst/>
          </a:prstGeom>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PnP PowerShell</a:t>
            </a:r>
            <a:endParaRPr lang="en-US" b="1" dirty="0">
              <a:solidFill>
                <a:srgbClr val="0070C0"/>
              </a:solidFill>
              <a:latin typeface="Segoe UI" panose="020B0502040204020203" pitchFamily="34" charset="0"/>
              <a:cs typeface="Segoe UI" panose="020B0502040204020203" pitchFamily="34" charset="0"/>
            </a:endParaRPr>
          </a:p>
        </p:txBody>
      </p:sp>
      <p:sp>
        <p:nvSpPr>
          <p:cNvPr id="7" name="Text Placeholder 5">
            <a:extLst>
              <a:ext uri="{FF2B5EF4-FFF2-40B4-BE49-F238E27FC236}">
                <a16:creationId xmlns:a16="http://schemas.microsoft.com/office/drawing/2014/main" id="{B8D428E4-6C02-4E02-B99E-98A192D1ED97}"/>
              </a:ext>
            </a:extLst>
          </p:cNvPr>
          <p:cNvSpPr txBox="1">
            <a:spLocks/>
          </p:cNvSpPr>
          <p:nvPr/>
        </p:nvSpPr>
        <p:spPr>
          <a:xfrm>
            <a:off x="437806" y="1979043"/>
            <a:ext cx="11480170" cy="3914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3175" indent="-3175" algn="l" defTabSz="914400" rtl="0" eaLnBrk="1" latinLnBrk="0" hangingPunct="1">
              <a:lnSpc>
                <a:spcPct val="90000"/>
              </a:lnSpc>
              <a:spcBef>
                <a:spcPts val="30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spcAft>
                <a:spcPts val="600"/>
              </a:spcAft>
              <a:buFont typeface="Arial" panose="020B0604020202020204" pitchFamily="34" charset="0"/>
              <a:buNone/>
            </a:pPr>
            <a:r>
              <a:rPr lang="en-US" dirty="0"/>
              <a:t>Getting up and running SharePoint Admin role</a:t>
            </a:r>
          </a:p>
          <a:p>
            <a:pPr marL="0" lvl="1" indent="0">
              <a:lnSpc>
                <a:spcPct val="150000"/>
              </a:lnSpc>
              <a:spcBef>
                <a:spcPts val="600"/>
              </a:spcBef>
              <a:spcAft>
                <a:spcPts val="600"/>
              </a:spcAft>
            </a:pPr>
            <a:r>
              <a:rPr lang="en-US" sz="1400" dirty="0">
                <a:solidFill>
                  <a:srgbClr val="0000FF"/>
                </a:solidFill>
                <a:latin typeface="Lucida Console" panose="020B0609040504020204" pitchFamily="49" charset="0"/>
              </a:rPr>
              <a:t>Install-Module -Name </a:t>
            </a:r>
            <a:r>
              <a:rPr lang="en-US" sz="1400" dirty="0" err="1">
                <a:solidFill>
                  <a:srgbClr val="0000FF"/>
                </a:solidFill>
                <a:latin typeface="Lucida Console" panose="020B0609040504020204" pitchFamily="49" charset="0"/>
              </a:rPr>
              <a:t>PnP.PowerShell</a:t>
            </a:r>
            <a:endParaRPr lang="en-US" sz="1400" dirty="0">
              <a:solidFill>
                <a:srgbClr val="0000FF"/>
              </a:solidFill>
              <a:latin typeface="Lucida Console" panose="020B0609040504020204" pitchFamily="49" charset="0"/>
            </a:endParaRPr>
          </a:p>
          <a:p>
            <a:pPr marL="0" lvl="1" indent="0">
              <a:lnSpc>
                <a:spcPct val="150000"/>
              </a:lnSpc>
              <a:spcBef>
                <a:spcPts val="600"/>
              </a:spcBef>
              <a:spcAft>
                <a:spcPts val="600"/>
              </a:spcAft>
            </a:pPr>
            <a:r>
              <a:rPr lang="en-GB" sz="1200" dirty="0">
                <a:solidFill>
                  <a:srgbClr val="0000FF"/>
                </a:solidFill>
                <a:latin typeface="Lucida Console" panose="020B0609040504020204" pitchFamily="49" charset="0"/>
              </a:rPr>
              <a:t>Install-Module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SharePointPnPPowerShellOnline</a:t>
            </a:r>
            <a:r>
              <a:rPr lang="en-GB" sz="1200" dirty="0">
                <a:solidFill>
                  <a:srgbClr val="8A2BE2"/>
                </a:solidFill>
                <a:latin typeface="Lucida Console" panose="020B0609040504020204" pitchFamily="49" charset="0"/>
              </a:rPr>
              <a:t> </a:t>
            </a:r>
            <a:r>
              <a:rPr lang="en-GB" sz="1200" dirty="0">
                <a:solidFill>
                  <a:schemeClr val="accent5">
                    <a:lumMod val="75000"/>
                  </a:schemeClr>
                </a:solidFill>
                <a:latin typeface="Lucida Console" panose="020B0609040504020204" pitchFamily="49" charset="0"/>
              </a:rPr>
              <a:t>(old SharePoint pnp module)</a:t>
            </a:r>
            <a:endParaRPr lang="en-US" sz="1400" dirty="0">
              <a:solidFill>
                <a:schemeClr val="accent5">
                  <a:lumMod val="75000"/>
                </a:schemeClr>
              </a:solidFill>
              <a:latin typeface="Lucida Console" panose="020B0609040504020204" pitchFamily="49" charset="0"/>
            </a:endParaRPr>
          </a:p>
        </p:txBody>
      </p:sp>
      <p:sp>
        <p:nvSpPr>
          <p:cNvPr id="16" name="TextBox 15">
            <a:extLst>
              <a:ext uri="{FF2B5EF4-FFF2-40B4-BE49-F238E27FC236}">
                <a16:creationId xmlns:a16="http://schemas.microsoft.com/office/drawing/2014/main" id="{B7622422-6B62-4D71-B754-B947C2C65343}"/>
              </a:ext>
            </a:extLst>
          </p:cNvPr>
          <p:cNvSpPr txBox="1"/>
          <p:nvPr/>
        </p:nvSpPr>
        <p:spPr>
          <a:xfrm>
            <a:off x="437806" y="4392708"/>
            <a:ext cx="8498187" cy="276999"/>
          </a:xfrm>
          <a:prstGeom prst="rect">
            <a:avLst/>
          </a:prstGeom>
          <a:noFill/>
        </p:spPr>
        <p:txBody>
          <a:bodyPr wrap="square">
            <a:spAutoFit/>
          </a:bodyPr>
          <a:lstStyle/>
          <a:p>
            <a:r>
              <a:rPr lang="en-GB" sz="1200" dirty="0">
                <a:solidFill>
                  <a:srgbClr val="0000FF"/>
                </a:solidFill>
                <a:latin typeface="Lucida Console" panose="020B0609040504020204" pitchFamily="49" charset="0"/>
              </a:rPr>
              <a:t>Uninstall-Module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-Name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SharePointPnPPowerShellOnline</a:t>
            </a:r>
            <a:r>
              <a:rPr lang="en-GB" sz="1200" dirty="0">
                <a:solidFill>
                  <a:srgbClr val="8A2BE2"/>
                </a:solidFill>
                <a:latin typeface="Lucida Console" panose="020B0609040504020204" pitchFamily="49" charset="0"/>
              </a:rPr>
              <a:t> </a:t>
            </a:r>
          </a:p>
        </p:txBody>
      </p:sp>
      <p:sp>
        <p:nvSpPr>
          <p:cNvPr id="17" name="TextBox 16">
            <a:extLst>
              <a:ext uri="{FF2B5EF4-FFF2-40B4-BE49-F238E27FC236}">
                <a16:creationId xmlns:a16="http://schemas.microsoft.com/office/drawing/2014/main" id="{DBBAA0DC-F6D9-453F-B12A-8EC3FBAF5AD2}"/>
              </a:ext>
            </a:extLst>
          </p:cNvPr>
          <p:cNvSpPr txBox="1"/>
          <p:nvPr/>
        </p:nvSpPr>
        <p:spPr>
          <a:xfrm>
            <a:off x="437806" y="4101394"/>
            <a:ext cx="1596399" cy="307777"/>
          </a:xfrm>
          <a:prstGeom prst="rect">
            <a:avLst/>
          </a:prstGeom>
          <a:noFill/>
        </p:spPr>
        <p:txBody>
          <a:bodyPr wrap="none" rtlCol="0">
            <a:spAutoFit/>
          </a:bodyPr>
          <a:lstStyle/>
          <a:p>
            <a:r>
              <a:rPr lang="en-GB" sz="1400" b="1" u="sng" dirty="0"/>
              <a:t>Uninstall a Module</a:t>
            </a:r>
          </a:p>
        </p:txBody>
      </p:sp>
      <p:sp>
        <p:nvSpPr>
          <p:cNvPr id="18" name="TextBox 17">
            <a:extLst>
              <a:ext uri="{FF2B5EF4-FFF2-40B4-BE49-F238E27FC236}">
                <a16:creationId xmlns:a16="http://schemas.microsoft.com/office/drawing/2014/main" id="{0CD83114-811C-4A24-A897-8EE8F959E40B}"/>
              </a:ext>
            </a:extLst>
          </p:cNvPr>
          <p:cNvSpPr txBox="1"/>
          <p:nvPr/>
        </p:nvSpPr>
        <p:spPr>
          <a:xfrm>
            <a:off x="437806" y="4621749"/>
            <a:ext cx="6094324" cy="307777"/>
          </a:xfrm>
          <a:prstGeom prst="rect">
            <a:avLst/>
          </a:prstGeom>
          <a:noFill/>
        </p:spPr>
        <p:txBody>
          <a:bodyPr wrap="square">
            <a:spAutoFit/>
          </a:bodyPr>
          <a:lstStyle/>
          <a:p>
            <a:r>
              <a:rPr lang="en-GB" sz="1400" b="0" i="0" dirty="0">
                <a:solidFill>
                  <a:srgbClr val="0101FD"/>
                </a:solidFill>
                <a:effectLst/>
                <a:latin typeface="SFMono-Regular"/>
              </a:rPr>
              <a:t>Get-</a:t>
            </a:r>
            <a:r>
              <a:rPr lang="en-GB" sz="1400" b="0" i="0" dirty="0" err="1">
                <a:solidFill>
                  <a:srgbClr val="0101FD"/>
                </a:solidFill>
                <a:effectLst/>
                <a:latin typeface="SFMono-Regular"/>
              </a:rPr>
              <a:t>InstalledModule</a:t>
            </a:r>
            <a:endParaRPr lang="en-GB" sz="1400" dirty="0"/>
          </a:p>
        </p:txBody>
      </p:sp>
      <p:sp>
        <p:nvSpPr>
          <p:cNvPr id="14" name="TextBox 13">
            <a:extLst>
              <a:ext uri="{FF2B5EF4-FFF2-40B4-BE49-F238E27FC236}">
                <a16:creationId xmlns:a16="http://schemas.microsoft.com/office/drawing/2014/main" id="{905F9315-418A-4FE3-9E2F-AEFB6B9BBFDF}"/>
              </a:ext>
            </a:extLst>
          </p:cNvPr>
          <p:cNvSpPr txBox="1"/>
          <p:nvPr/>
        </p:nvSpPr>
        <p:spPr>
          <a:xfrm>
            <a:off x="437806" y="5830623"/>
            <a:ext cx="1210781" cy="338554"/>
          </a:xfrm>
          <a:prstGeom prst="rect">
            <a:avLst/>
          </a:prstGeom>
          <a:noFill/>
        </p:spPr>
        <p:txBody>
          <a:bodyPr wrap="none" rtlCol="0">
            <a:spAutoFit/>
          </a:bodyPr>
          <a:lstStyle/>
          <a:p>
            <a:r>
              <a:rPr lang="en-GB" sz="1600" b="1" dirty="0">
                <a:solidFill>
                  <a:schemeClr val="accent5">
                    <a:lumMod val="75000"/>
                  </a:schemeClr>
                </a:solidFill>
              </a:rPr>
              <a:t>574 cmdlets</a:t>
            </a:r>
          </a:p>
        </p:txBody>
      </p:sp>
      <p:sp>
        <p:nvSpPr>
          <p:cNvPr id="21" name="TextBox 20">
            <a:extLst>
              <a:ext uri="{FF2B5EF4-FFF2-40B4-BE49-F238E27FC236}">
                <a16:creationId xmlns:a16="http://schemas.microsoft.com/office/drawing/2014/main" id="{5E1CFA72-82E2-463C-8C94-671EFC692A71}"/>
              </a:ext>
            </a:extLst>
          </p:cNvPr>
          <p:cNvSpPr txBox="1"/>
          <p:nvPr/>
        </p:nvSpPr>
        <p:spPr>
          <a:xfrm>
            <a:off x="437806" y="5175324"/>
            <a:ext cx="10866590" cy="461665"/>
          </a:xfrm>
          <a:prstGeom prst="rect">
            <a:avLst/>
          </a:prstGeom>
          <a:noFill/>
        </p:spPr>
        <p:txBody>
          <a:bodyPr wrap="square">
            <a:spAutoFit/>
          </a:bodyPr>
          <a:lstStyle/>
          <a:p>
            <a:r>
              <a:rPr lang="en-GB" sz="10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InstalledModule</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Select</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Name</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HelpUri</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Export-Csv</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LiteralPath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c:\jenkins\listofcommants.csv</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NoTypeInformation</a:t>
            </a:r>
            <a:r>
              <a:rPr lang="en-GB" sz="12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89573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First Time connect PnP </a:t>
            </a:r>
            <a:r>
              <a:rPr kumimoji="0" lang="en-US" sz="3600" b="0" i="0" u="none" strike="noStrike" kern="1200" cap="none" spc="0" normalizeH="0" baseline="0" noProof="0" dirty="0" err="1">
                <a:ln>
                  <a:noFill/>
                </a:ln>
                <a:solidFill>
                  <a:prstClr val="black"/>
                </a:solidFill>
                <a:effectLst/>
                <a:uLnTx/>
                <a:uFillTx/>
                <a:latin typeface="Segoe UI Semibold" panose="020B0702040204020203" pitchFamily="34" charset="0"/>
                <a:ea typeface="+mj-ea"/>
                <a:cs typeface="Segoe UI Semibold" panose="020B0702040204020203" pitchFamily="34" charset="0"/>
              </a:rPr>
              <a:t>Powershell</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8524946" cy="3830279"/>
          </a:xfrm>
          <a:prstGeom prst="rect">
            <a:avLst/>
          </a:prstGeom>
        </p:spPr>
        <p:txBody>
          <a:bodyPr wrap="square">
            <a:spAutoFit/>
          </a:bodyPr>
          <a:lstStyle/>
          <a:p>
            <a:pPr algn="just">
              <a:lnSpc>
                <a:spcPct val="150000"/>
              </a:lnSpc>
              <a:defRPr/>
            </a:pPr>
            <a:r>
              <a:rPr lang="en-US" sz="2000" dirty="0"/>
              <a:t>You have to connect with </a:t>
            </a:r>
            <a:r>
              <a:rPr lang="en-US" dirty="0">
                <a:solidFill>
                  <a:schemeClr val="accent5">
                    <a:lumMod val="75000"/>
                  </a:schemeClr>
                </a:solidFill>
              </a:rPr>
              <a:t>Connect-</a:t>
            </a:r>
            <a:r>
              <a:rPr lang="en-US" dirty="0" err="1">
                <a:solidFill>
                  <a:schemeClr val="accent5">
                    <a:lumMod val="75000"/>
                  </a:schemeClr>
                </a:solidFill>
              </a:rPr>
              <a:t>PnPOnline</a:t>
            </a:r>
            <a:r>
              <a:rPr lang="en-US" dirty="0">
                <a:solidFill>
                  <a:schemeClr val="accent5">
                    <a:lumMod val="75000"/>
                  </a:schemeClr>
                </a:solidFill>
              </a:rPr>
              <a:t> -</a:t>
            </a:r>
            <a:r>
              <a:rPr lang="en-US" dirty="0" err="1">
                <a:solidFill>
                  <a:schemeClr val="accent5">
                    <a:lumMod val="75000"/>
                  </a:schemeClr>
                </a:solidFill>
              </a:rPr>
              <a:t>Url</a:t>
            </a:r>
            <a:r>
              <a:rPr lang="en-US" dirty="0">
                <a:solidFill>
                  <a:schemeClr val="accent5">
                    <a:lumMod val="75000"/>
                  </a:schemeClr>
                </a:solidFill>
              </a:rPr>
              <a:t> &lt;</a:t>
            </a:r>
            <a:r>
              <a:rPr lang="en-US" dirty="0" err="1">
                <a:solidFill>
                  <a:schemeClr val="accent5">
                    <a:lumMod val="75000"/>
                  </a:schemeClr>
                </a:solidFill>
              </a:rPr>
              <a:t>url</a:t>
            </a:r>
            <a:r>
              <a:rPr lang="en-US" dirty="0">
                <a:solidFill>
                  <a:schemeClr val="accent5">
                    <a:lumMod val="75000"/>
                  </a:schemeClr>
                </a:solidFill>
              </a:rPr>
              <a:t>&gt; -</a:t>
            </a:r>
            <a:r>
              <a:rPr lang="en-US" dirty="0" err="1">
                <a:solidFill>
                  <a:schemeClr val="accent5">
                    <a:lumMod val="75000"/>
                  </a:schemeClr>
                </a:solidFill>
              </a:rPr>
              <a:t>PnPManagementShell</a:t>
            </a:r>
            <a:r>
              <a:rPr lang="en-US" sz="2000" dirty="0"/>
              <a:t> and then you will receive a code to enter on </a:t>
            </a:r>
            <a:r>
              <a:rPr lang="en-US" sz="2000" dirty="0">
                <a:hlinkClick r:id="rId3"/>
              </a:rPr>
              <a:t>https://microsoft.com/devicelogin</a:t>
            </a:r>
            <a:r>
              <a:rPr lang="en-US" sz="2000" dirty="0"/>
              <a:t> , where you will need to login with credentials for an account that must have the Application Admin role assigned to them in the Admin Center, and then you can consent to give PnP Management Shell access to your tenant.</a:t>
            </a:r>
          </a:p>
          <a:p>
            <a:pPr algn="just">
              <a:lnSpc>
                <a:spcPct val="150000"/>
              </a:lnSpc>
              <a:defRPr/>
            </a:pPr>
            <a:endParaRPr lang="en-US" sz="2000" dirty="0"/>
          </a:p>
          <a:p>
            <a:pPr algn="just">
              <a:lnSpc>
                <a:spcPct val="150000"/>
              </a:lnSpc>
              <a:defRPr/>
            </a:pPr>
            <a:r>
              <a:rPr lang="en-US" sz="1200" dirty="0">
                <a:solidFill>
                  <a:srgbClr val="0000FF"/>
                </a:solidFill>
                <a:latin typeface="Lucida Console" panose="020B0609040504020204" pitchFamily="49" charset="0"/>
              </a:rPr>
              <a:t>Connect-</a:t>
            </a:r>
            <a:r>
              <a:rPr lang="en-US" sz="1200" dirty="0" err="1">
                <a:solidFill>
                  <a:srgbClr val="0000FF"/>
                </a:solidFill>
                <a:latin typeface="Lucida Console" panose="020B0609040504020204" pitchFamily="49" charset="0"/>
              </a:rPr>
              <a:t>PnPOnline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Url</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https://jenkinsnsmmc.sharepoint.com/sites/MMCTrainingTeamSite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PnPManagementShell</a:t>
            </a:r>
            <a:r>
              <a:rPr lang="en-US" sz="1200" dirty="0">
                <a:solidFill>
                  <a:srgbClr val="000080"/>
                </a:solidFill>
                <a:latin typeface="Lucida Console" panose="020B0609040504020204" pitchFamily="49" charset="0"/>
              </a:rPr>
              <a:t> </a:t>
            </a:r>
          </a:p>
          <a:p>
            <a:pPr algn="just">
              <a:lnSpc>
                <a:spcPct val="150000"/>
              </a:lnSpc>
              <a:defRPr/>
            </a:pPr>
            <a:endParaRPr lang="en-US" sz="2000" dirty="0"/>
          </a:p>
        </p:txBody>
      </p:sp>
      <p:pic>
        <p:nvPicPr>
          <p:cNvPr id="6" name="Picture 5">
            <a:extLst>
              <a:ext uri="{FF2B5EF4-FFF2-40B4-BE49-F238E27FC236}">
                <a16:creationId xmlns:a16="http://schemas.microsoft.com/office/drawing/2014/main" id="{453F133C-956B-4199-82D6-86F0C118479B}"/>
              </a:ext>
            </a:extLst>
          </p:cNvPr>
          <p:cNvPicPr>
            <a:picLocks noChangeAspect="1"/>
          </p:cNvPicPr>
          <p:nvPr/>
        </p:nvPicPr>
        <p:blipFill>
          <a:blip r:embed="rId4"/>
          <a:stretch>
            <a:fillRect/>
          </a:stretch>
        </p:blipFill>
        <p:spPr>
          <a:xfrm>
            <a:off x="9044689" y="103576"/>
            <a:ext cx="1941507" cy="6307273"/>
          </a:xfrm>
          <a:prstGeom prst="rect">
            <a:avLst/>
          </a:prstGeom>
        </p:spPr>
      </p:pic>
    </p:spTree>
    <p:extLst>
      <p:ext uri="{BB962C8B-B14F-4D97-AF65-F5344CB8AC3E}">
        <p14:creationId xmlns:p14="http://schemas.microsoft.com/office/powerpoint/2010/main" val="2547238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Connect SharePoint Online service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506292"/>
          </a:xfrm>
          <a:prstGeom prst="rect">
            <a:avLst/>
          </a:prstGeom>
        </p:spPr>
        <p:txBody>
          <a:bodyPr wrap="square">
            <a:spAutoFit/>
          </a:bodyPr>
          <a:lstStyle/>
          <a:p>
            <a:pPr>
              <a:lnSpc>
                <a:spcPct val="150000"/>
              </a:lnSpc>
              <a:defRPr/>
            </a:pPr>
            <a:r>
              <a:rPr lang="en-US" sz="2000" dirty="0"/>
              <a:t>Connect SharePoint Online service</a:t>
            </a:r>
          </a:p>
        </p:txBody>
      </p:sp>
      <p:sp>
        <p:nvSpPr>
          <p:cNvPr id="5" name="TextBox 4">
            <a:extLst>
              <a:ext uri="{FF2B5EF4-FFF2-40B4-BE49-F238E27FC236}">
                <a16:creationId xmlns:a16="http://schemas.microsoft.com/office/drawing/2014/main" id="{47F7057A-7CDE-4772-A7B1-8BF3AC0F1E11}"/>
              </a:ext>
            </a:extLst>
          </p:cNvPr>
          <p:cNvSpPr txBox="1"/>
          <p:nvPr/>
        </p:nvSpPr>
        <p:spPr>
          <a:xfrm>
            <a:off x="950272" y="2129250"/>
            <a:ext cx="9051425" cy="307777"/>
          </a:xfrm>
          <a:prstGeom prst="rect">
            <a:avLst/>
          </a:prstGeom>
          <a:noFill/>
        </p:spPr>
        <p:txBody>
          <a:bodyPr wrap="square">
            <a:spAutoFit/>
          </a:bodyPr>
          <a:lstStyle/>
          <a:p>
            <a:r>
              <a:rPr lang="en-US" sz="1400" b="0" i="0" dirty="0">
                <a:solidFill>
                  <a:srgbClr val="0101FD"/>
                </a:solidFill>
                <a:effectLst/>
                <a:latin typeface="SFMono-Regular"/>
              </a:rPr>
              <a:t>Connect-</a:t>
            </a:r>
            <a:r>
              <a:rPr lang="en-US" sz="1400" b="0" i="0" dirty="0" err="1">
                <a:solidFill>
                  <a:srgbClr val="0101FD"/>
                </a:solidFill>
                <a:effectLst/>
                <a:latin typeface="SFMono-Regular"/>
              </a:rPr>
              <a:t>PnPOnline</a:t>
            </a:r>
            <a:r>
              <a:rPr lang="en-US" sz="1400" b="0" i="0" dirty="0">
                <a:solidFill>
                  <a:srgbClr val="006881"/>
                </a:solidFill>
                <a:effectLst/>
                <a:latin typeface="SFMono-Regular"/>
              </a:rPr>
              <a:t> -</a:t>
            </a:r>
            <a:r>
              <a:rPr lang="en-US" sz="1400" b="0" i="0" dirty="0" err="1">
                <a:solidFill>
                  <a:srgbClr val="006881"/>
                </a:solidFill>
                <a:effectLst/>
                <a:latin typeface="SFMono-Regular"/>
              </a:rPr>
              <a:t>Url</a:t>
            </a:r>
            <a:r>
              <a:rPr lang="en-US" sz="1400" b="0" i="0" dirty="0">
                <a:solidFill>
                  <a:srgbClr val="171717"/>
                </a:solidFill>
                <a:effectLst/>
                <a:latin typeface="SFMono-Regular"/>
              </a:rPr>
              <a:t> </a:t>
            </a:r>
            <a:r>
              <a:rPr lang="en-US" sz="1400" b="0" i="0" dirty="0">
                <a:solidFill>
                  <a:srgbClr val="A31515"/>
                </a:solidFill>
                <a:effectLst/>
                <a:latin typeface="SFMono-Regular"/>
              </a:rPr>
              <a:t>"https://contoso.sharepoint.com"</a:t>
            </a:r>
            <a:endParaRPr lang="en-GB" sz="1400" dirty="0"/>
          </a:p>
        </p:txBody>
      </p:sp>
      <p:sp>
        <p:nvSpPr>
          <p:cNvPr id="7" name="TextBox 6">
            <a:extLst>
              <a:ext uri="{FF2B5EF4-FFF2-40B4-BE49-F238E27FC236}">
                <a16:creationId xmlns:a16="http://schemas.microsoft.com/office/drawing/2014/main" id="{BD6A46C6-C6F5-4D8B-942B-6505F4C00B23}"/>
              </a:ext>
            </a:extLst>
          </p:cNvPr>
          <p:cNvSpPr txBox="1"/>
          <p:nvPr/>
        </p:nvSpPr>
        <p:spPr>
          <a:xfrm>
            <a:off x="950275" y="2892043"/>
            <a:ext cx="11316385" cy="892552"/>
          </a:xfrm>
          <a:prstGeom prst="rect">
            <a:avLst/>
          </a:prstGeom>
          <a:noFill/>
        </p:spPr>
        <p:txBody>
          <a:bodyPr wrap="square">
            <a:spAutoFit/>
          </a:bodyPr>
          <a:lstStyle/>
          <a:p>
            <a:r>
              <a:rPr lang="en-US" sz="1600" b="1" u="sng" dirty="0"/>
              <a:t>Example:</a:t>
            </a:r>
          </a:p>
          <a:p>
            <a:r>
              <a:rPr lang="en-US" sz="1200" dirty="0">
                <a:solidFill>
                  <a:srgbClr val="0000FF"/>
                </a:solidFill>
                <a:latin typeface="Lucida Console" panose="020B0609040504020204" pitchFamily="49" charset="0"/>
              </a:rPr>
              <a:t>Connect-</a:t>
            </a:r>
            <a:r>
              <a:rPr lang="en-US" sz="1200" dirty="0" err="1">
                <a:solidFill>
                  <a:srgbClr val="0000FF"/>
                </a:solidFill>
                <a:latin typeface="Lucida Console" panose="020B0609040504020204" pitchFamily="49" charset="0"/>
              </a:rPr>
              <a:t>PnPOnline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Url</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https://jenkinsnsmmc.sharepoint.com/sites/MMCTrainingTeamSite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PnPListItem</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-List</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MyList</a:t>
            </a:r>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p>
        </p:txBody>
      </p:sp>
      <p:sp>
        <p:nvSpPr>
          <p:cNvPr id="8" name="TextBox 7">
            <a:extLst>
              <a:ext uri="{FF2B5EF4-FFF2-40B4-BE49-F238E27FC236}">
                <a16:creationId xmlns:a16="http://schemas.microsoft.com/office/drawing/2014/main" id="{A1A6FACE-DD37-4127-9DA2-7D3D0D3FA93F}"/>
              </a:ext>
            </a:extLst>
          </p:cNvPr>
          <p:cNvSpPr txBox="1"/>
          <p:nvPr/>
        </p:nvSpPr>
        <p:spPr>
          <a:xfrm>
            <a:off x="950272" y="4144989"/>
            <a:ext cx="9444030" cy="400110"/>
          </a:xfrm>
          <a:prstGeom prst="rect">
            <a:avLst/>
          </a:prstGeom>
          <a:noFill/>
        </p:spPr>
        <p:txBody>
          <a:bodyPr wrap="square">
            <a:spAutoFit/>
          </a:bodyPr>
          <a:lstStyle/>
          <a:p>
            <a:r>
              <a:rPr lang="en-US" sz="1100" dirty="0">
                <a:solidFill>
                  <a:srgbClr val="0000FF"/>
                </a:solidFill>
                <a:latin typeface="Lucida Console" panose="020B0609040504020204" pitchFamily="49" charset="0"/>
              </a:rPr>
              <a:t>Connect-</a:t>
            </a:r>
            <a:r>
              <a:rPr lang="en-US" sz="1100" dirty="0" err="1">
                <a:solidFill>
                  <a:srgbClr val="0000FF"/>
                </a:solidFill>
                <a:latin typeface="Lucida Console" panose="020B0609040504020204" pitchFamily="49" charset="0"/>
              </a:rPr>
              <a:t>PnPOnline</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1100" dirty="0" err="1">
                <a:solidFill>
                  <a:srgbClr val="000080"/>
                </a:solidFill>
                <a:latin typeface="Lucida Console" panose="020B0609040504020204" pitchFamily="49" charset="0"/>
              </a:rPr>
              <a:t>Url</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"https://jenkinsnsmmc.sharepoint.com/sites/</a:t>
            </a:r>
            <a:r>
              <a:rPr lang="en-US" sz="1100" dirty="0" err="1">
                <a:solidFill>
                  <a:srgbClr val="8B0000"/>
                </a:solidFill>
                <a:latin typeface="Lucida Console" panose="020B0609040504020204" pitchFamily="49" charset="0"/>
              </a:rPr>
              <a:t>MMCTrainingTeamSite</a:t>
            </a:r>
            <a:r>
              <a:rPr lang="en-US" sz="1100" dirty="0">
                <a:solidFill>
                  <a:srgbClr val="8B0000"/>
                </a:solidFill>
                <a:latin typeface="Lucida Console" panose="020B0609040504020204" pitchFamily="49" charset="0"/>
              </a:rPr>
              <a:t>"</a:t>
            </a:r>
            <a:r>
              <a:rPr lang="en-US" sz="1100" dirty="0">
                <a:solidFill>
                  <a:prstClr val="black"/>
                </a:solidFill>
                <a:latin typeface="Lucida Console" panose="020B0609040504020204" pitchFamily="49" charset="0"/>
              </a:rPr>
              <a:t> </a:t>
            </a:r>
            <a:r>
              <a:rPr lang="en-US" sz="1100" dirty="0">
                <a:solidFill>
                  <a:srgbClr val="000080"/>
                </a:solidFill>
                <a:latin typeface="Lucida Console" panose="020B0609040504020204" pitchFamily="49" charset="0"/>
              </a:rPr>
              <a:t>-</a:t>
            </a:r>
            <a:r>
              <a:rPr lang="en-US" sz="2000" dirty="0" err="1">
                <a:solidFill>
                  <a:schemeClr val="accent6">
                    <a:lumMod val="50000"/>
                  </a:schemeClr>
                </a:solidFill>
                <a:latin typeface="Lucida Console" panose="020B0609040504020204" pitchFamily="49" charset="0"/>
              </a:rPr>
              <a:t>UseWebLogin</a:t>
            </a:r>
            <a:r>
              <a:rPr lang="en-US" sz="1100" dirty="0">
                <a:solidFill>
                  <a:srgbClr val="000080"/>
                </a:solidFill>
                <a:latin typeface="Lucida Console" panose="020B0609040504020204" pitchFamily="49" charset="0"/>
              </a:rPr>
              <a:t> </a:t>
            </a:r>
            <a:endParaRPr lang="en-GB" sz="900" dirty="0"/>
          </a:p>
        </p:txBody>
      </p:sp>
      <p:sp>
        <p:nvSpPr>
          <p:cNvPr id="4" name="TextBox 3">
            <a:extLst>
              <a:ext uri="{FF2B5EF4-FFF2-40B4-BE49-F238E27FC236}">
                <a16:creationId xmlns:a16="http://schemas.microsoft.com/office/drawing/2014/main" id="{5FF7261B-5A4D-41B6-9C61-8958D73E439A}"/>
              </a:ext>
            </a:extLst>
          </p:cNvPr>
          <p:cNvSpPr txBox="1"/>
          <p:nvPr/>
        </p:nvSpPr>
        <p:spPr>
          <a:xfrm>
            <a:off x="950272" y="3914156"/>
            <a:ext cx="892039" cy="307777"/>
          </a:xfrm>
          <a:prstGeom prst="rect">
            <a:avLst/>
          </a:prstGeom>
          <a:noFill/>
        </p:spPr>
        <p:txBody>
          <a:bodyPr wrap="none" rtlCol="0">
            <a:spAutoFit/>
          </a:bodyPr>
          <a:lstStyle/>
          <a:p>
            <a:r>
              <a:rPr lang="en-GB" sz="1400" b="1" u="sng" dirty="0"/>
              <a:t>#For MFA</a:t>
            </a:r>
          </a:p>
        </p:txBody>
      </p:sp>
    </p:spTree>
    <p:extLst>
      <p:ext uri="{BB962C8B-B14F-4D97-AF65-F5344CB8AC3E}">
        <p14:creationId xmlns:p14="http://schemas.microsoft.com/office/powerpoint/2010/main" val="3250779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Create New Modern Site </a:t>
            </a:r>
          </a:p>
        </p:txBody>
      </p:sp>
      <p:sp>
        <p:nvSpPr>
          <p:cNvPr id="12" name="Rectangle 11">
            <a:extLst>
              <a:ext uri="{FF2B5EF4-FFF2-40B4-BE49-F238E27FC236}">
                <a16:creationId xmlns:a16="http://schemas.microsoft.com/office/drawing/2014/main" id="{D3147C10-F125-4A7B-A290-1CAC59AA4873}"/>
              </a:ext>
            </a:extLst>
          </p:cNvPr>
          <p:cNvSpPr/>
          <p:nvPr/>
        </p:nvSpPr>
        <p:spPr>
          <a:xfrm>
            <a:off x="535391" y="1045581"/>
            <a:ext cx="10658330" cy="5312352"/>
          </a:xfrm>
          <a:prstGeom prst="rect">
            <a:avLst/>
          </a:prstGeom>
        </p:spPr>
        <p:txBody>
          <a:bodyPr wrap="square">
            <a:spAutoFit/>
          </a:bodyPr>
          <a:lstStyle/>
          <a:p>
            <a:pPr>
              <a:lnSpc>
                <a:spcPct val="150000"/>
              </a:lnSpc>
              <a:defRPr/>
            </a:pPr>
            <a:r>
              <a:rPr lang="en-US" sz="2000" dirty="0"/>
              <a:t>The </a:t>
            </a:r>
            <a:r>
              <a:rPr lang="en-US" sz="2000" dirty="0">
                <a:solidFill>
                  <a:schemeClr val="accent5">
                    <a:lumMod val="75000"/>
                  </a:schemeClr>
                </a:solidFill>
              </a:rPr>
              <a:t>New-</a:t>
            </a:r>
            <a:r>
              <a:rPr lang="en-US" sz="2000" dirty="0" err="1">
                <a:solidFill>
                  <a:schemeClr val="accent5">
                    <a:lumMod val="75000"/>
                  </a:schemeClr>
                </a:solidFill>
              </a:rPr>
              <a:t>PnPSite</a:t>
            </a:r>
            <a:r>
              <a:rPr lang="en-US" sz="2000" dirty="0"/>
              <a:t> cmdlet creates a new site collection for the current tenant. Currently only 'modern' sites like Communication Site and the Modern Microsoft 365 group-connected team sites are supported. If you want to create a classic site, use </a:t>
            </a:r>
            <a:r>
              <a:rPr lang="en-US" sz="2000" dirty="0">
                <a:solidFill>
                  <a:schemeClr val="accent5">
                    <a:lumMod val="75000"/>
                  </a:schemeClr>
                </a:solidFill>
              </a:rPr>
              <a:t>New-</a:t>
            </a:r>
            <a:r>
              <a:rPr lang="en-US" sz="2000" dirty="0" err="1">
                <a:solidFill>
                  <a:schemeClr val="accent5">
                    <a:lumMod val="75000"/>
                  </a:schemeClr>
                </a:solidFill>
              </a:rPr>
              <a:t>PnPTenantSite</a:t>
            </a:r>
            <a:r>
              <a:rPr lang="en-US" sz="2000" dirty="0"/>
              <a:t>.</a:t>
            </a:r>
          </a:p>
          <a:p>
            <a:pPr>
              <a:lnSpc>
                <a:spcPct val="150000"/>
              </a:lnSpc>
              <a:defRPr/>
            </a:pPr>
            <a:endParaRPr lang="en-US" sz="2000" dirty="0"/>
          </a:p>
          <a:p>
            <a:pPr>
              <a:lnSpc>
                <a:spcPct val="150000"/>
              </a:lnSpc>
              <a:defRPr/>
            </a:pPr>
            <a:r>
              <a:rPr lang="en-US" b="1" dirty="0"/>
              <a:t>To Create Communication Site</a:t>
            </a:r>
          </a:p>
          <a:p>
            <a:pPr>
              <a:lnSpc>
                <a:spcPct val="150000"/>
              </a:lnSpc>
              <a:defRPr/>
            </a:pPr>
            <a:endParaRPr lang="en-US" sz="2000" dirty="0"/>
          </a:p>
          <a:p>
            <a:pPr>
              <a:lnSpc>
                <a:spcPct val="150000"/>
              </a:lnSpc>
              <a:defRPr/>
            </a:pPr>
            <a:r>
              <a:rPr lang="en-US" b="1" dirty="0"/>
              <a:t>To Create Team Site</a:t>
            </a:r>
          </a:p>
          <a:p>
            <a:pPr>
              <a:lnSpc>
                <a:spcPct val="150000"/>
              </a:lnSpc>
              <a:defRPr/>
            </a:pPr>
            <a:endParaRPr lang="en-US" sz="2000" dirty="0"/>
          </a:p>
          <a:p>
            <a:pPr>
              <a:lnSpc>
                <a:spcPct val="150000"/>
              </a:lnSpc>
              <a:defRPr/>
            </a:pPr>
            <a:r>
              <a:rPr lang="en-US" dirty="0"/>
              <a:t>This will create a new Modern Team Site collection with the title 'New Team Site PnP' and the </a:t>
            </a:r>
            <a:r>
              <a:rPr lang="en-US" dirty="0" err="1"/>
              <a:t>url</a:t>
            </a:r>
            <a:r>
              <a:rPr lang="en-US" dirty="0"/>
              <a:t> </a:t>
            </a:r>
            <a:r>
              <a:rPr lang="en-US" dirty="0">
                <a:solidFill>
                  <a:schemeClr val="accent5">
                    <a:lumMod val="75000"/>
                  </a:schemeClr>
                </a:solidFill>
              </a:rPr>
              <a:t>'https://jenkinsnsmmc.sharepoint.com/sites/</a:t>
            </a:r>
            <a:r>
              <a:rPr lang="en-US" dirty="0" err="1">
                <a:solidFill>
                  <a:schemeClr val="accent5">
                    <a:lumMod val="75000"/>
                  </a:schemeClr>
                </a:solidFill>
              </a:rPr>
              <a:t>NewTeamSitePnP</a:t>
            </a:r>
            <a:r>
              <a:rPr lang="en-US" dirty="0"/>
              <a:t>' or '</a:t>
            </a:r>
            <a:r>
              <a:rPr lang="en-US" dirty="0">
                <a:solidFill>
                  <a:schemeClr val="accent5">
                    <a:lumMod val="75000"/>
                  </a:schemeClr>
                </a:solidFill>
              </a:rPr>
              <a:t>https://jenkinsnsmmc.sharepoint.com/teams/</a:t>
            </a:r>
            <a:r>
              <a:rPr lang="en-US" dirty="0" err="1">
                <a:solidFill>
                  <a:schemeClr val="accent5">
                    <a:lumMod val="75000"/>
                  </a:schemeClr>
                </a:solidFill>
              </a:rPr>
              <a:t>NewTeamSitePnP</a:t>
            </a:r>
            <a:r>
              <a:rPr lang="en-US" dirty="0"/>
              <a:t>' based on the managed path configuration in the SharePoint Online Admin portal and sets the site to public.</a:t>
            </a:r>
            <a:r>
              <a:rPr lang="en-US" dirty="0">
                <a:solidFill>
                  <a:schemeClr val="accent5">
                    <a:lumMod val="75000"/>
                  </a:schemeClr>
                </a:solidFill>
              </a:rPr>
              <a:t> (default private)</a:t>
            </a:r>
            <a:endParaRPr lang="en-US" sz="2000" dirty="0">
              <a:solidFill>
                <a:schemeClr val="accent5">
                  <a:lumMod val="75000"/>
                </a:schemeClr>
              </a:solidFill>
            </a:endParaRPr>
          </a:p>
        </p:txBody>
      </p:sp>
      <p:sp>
        <p:nvSpPr>
          <p:cNvPr id="6" name="TextBox 5">
            <a:extLst>
              <a:ext uri="{FF2B5EF4-FFF2-40B4-BE49-F238E27FC236}">
                <a16:creationId xmlns:a16="http://schemas.microsoft.com/office/drawing/2014/main" id="{4A6285F3-59DD-42E7-8ADA-18CF0BC8E5EE}"/>
              </a:ext>
            </a:extLst>
          </p:cNvPr>
          <p:cNvSpPr txBox="1"/>
          <p:nvPr/>
        </p:nvSpPr>
        <p:spPr>
          <a:xfrm>
            <a:off x="535391" y="3429000"/>
            <a:ext cx="10658330" cy="276999"/>
          </a:xfrm>
          <a:prstGeom prst="rect">
            <a:avLst/>
          </a:prstGeom>
          <a:noFill/>
        </p:spPr>
        <p:txBody>
          <a:bodyPr wrap="square">
            <a:spAutoFit/>
          </a:bodyPr>
          <a:lstStyle/>
          <a:p>
            <a:r>
              <a:rPr lang="en-GB" sz="1200" dirty="0">
                <a:solidFill>
                  <a:srgbClr val="0000FF"/>
                </a:solidFill>
                <a:latin typeface="Lucida Console" panose="020B0609040504020204" pitchFamily="49" charset="0"/>
              </a:rPr>
              <a:t>New-</a:t>
            </a:r>
            <a:r>
              <a:rPr lang="en-GB" sz="1200" dirty="0" err="1">
                <a:solidFill>
                  <a:srgbClr val="0000FF"/>
                </a:solidFill>
                <a:latin typeface="Lucida Console" panose="020B0609040504020204" pitchFamily="49" charset="0"/>
              </a:rPr>
              <a:t>PnPSite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-Type</a:t>
            </a:r>
            <a:r>
              <a:rPr lang="en-GB" sz="1200" dirty="0">
                <a:solidFill>
                  <a:prstClr val="black"/>
                </a:solidFill>
                <a:latin typeface="Lucida Console" panose="020B0609040504020204" pitchFamily="49" charset="0"/>
              </a:rPr>
              <a:t> </a:t>
            </a:r>
            <a:r>
              <a:rPr lang="en-GB" sz="1200" dirty="0" err="1">
                <a:solidFill>
                  <a:srgbClr val="8A2BE2"/>
                </a:solidFill>
                <a:latin typeface="Lucida Console" panose="020B0609040504020204" pitchFamily="49" charset="0"/>
              </a:rPr>
              <a:t>CommunicationSite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-Title</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Contoso</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https://jenkinsnsmmc.sharepoint.com/sites/newSitepnp </a:t>
            </a:r>
          </a:p>
        </p:txBody>
      </p:sp>
      <p:sp>
        <p:nvSpPr>
          <p:cNvPr id="8" name="TextBox 7">
            <a:extLst>
              <a:ext uri="{FF2B5EF4-FFF2-40B4-BE49-F238E27FC236}">
                <a16:creationId xmlns:a16="http://schemas.microsoft.com/office/drawing/2014/main" id="{3A668455-9AB2-4E0E-AA35-5E7B14402C73}"/>
              </a:ext>
            </a:extLst>
          </p:cNvPr>
          <p:cNvSpPr txBox="1"/>
          <p:nvPr/>
        </p:nvSpPr>
        <p:spPr>
          <a:xfrm>
            <a:off x="535391" y="4253382"/>
            <a:ext cx="10821996"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-Type</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TeamSite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'New Team Site PnP'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-Alias</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NewTeamSitePnP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IsPublic</a:t>
            </a:r>
            <a:r>
              <a:rPr lang="en-US" sz="1200" dirty="0">
                <a:solidFill>
                  <a:srgbClr val="000080"/>
                </a:solidFill>
                <a:latin typeface="Lucida Console" panose="020B0609040504020204" pitchFamily="49" charset="0"/>
              </a:rPr>
              <a:t> </a:t>
            </a:r>
          </a:p>
        </p:txBody>
      </p:sp>
    </p:spTree>
    <p:extLst>
      <p:ext uri="{BB962C8B-B14F-4D97-AF65-F5344CB8AC3E}">
        <p14:creationId xmlns:p14="http://schemas.microsoft.com/office/powerpoint/2010/main" val="48774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Create New List or Library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506292"/>
          </a:xfrm>
          <a:prstGeom prst="rect">
            <a:avLst/>
          </a:prstGeom>
        </p:spPr>
        <p:txBody>
          <a:bodyPr wrap="square">
            <a:spAutoFit/>
          </a:bodyPr>
          <a:lstStyle/>
          <a:p>
            <a:pPr>
              <a:lnSpc>
                <a:spcPct val="150000"/>
              </a:lnSpc>
              <a:defRPr/>
            </a:pPr>
            <a:r>
              <a:rPr lang="en-US" sz="2000" dirty="0"/>
              <a:t>Once the connection is established, you can start using PnP PowerShell cmdlets</a:t>
            </a:r>
          </a:p>
        </p:txBody>
      </p:sp>
      <p:sp>
        <p:nvSpPr>
          <p:cNvPr id="6" name="TextBox 5">
            <a:extLst>
              <a:ext uri="{FF2B5EF4-FFF2-40B4-BE49-F238E27FC236}">
                <a16:creationId xmlns:a16="http://schemas.microsoft.com/office/drawing/2014/main" id="{FED3B151-0738-459E-B2AA-D14BAA227B3F}"/>
              </a:ext>
            </a:extLst>
          </p:cNvPr>
          <p:cNvSpPr txBox="1"/>
          <p:nvPr/>
        </p:nvSpPr>
        <p:spPr>
          <a:xfrm>
            <a:off x="519743" y="1974266"/>
            <a:ext cx="9714243"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PnPList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"New Documents Library"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-Template</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DocumentLibrary</a:t>
            </a:r>
            <a:r>
              <a:rPr lang="en-US" sz="1200" dirty="0">
                <a:solidFill>
                  <a:srgbClr val="8A2BE2"/>
                </a:solidFill>
                <a:latin typeface="Lucida Console" panose="020B0609040504020204" pitchFamily="49" charset="0"/>
              </a:rPr>
              <a:t> </a:t>
            </a:r>
          </a:p>
        </p:txBody>
      </p:sp>
      <p:sp>
        <p:nvSpPr>
          <p:cNvPr id="8" name="TextBox 7">
            <a:extLst>
              <a:ext uri="{FF2B5EF4-FFF2-40B4-BE49-F238E27FC236}">
                <a16:creationId xmlns:a16="http://schemas.microsoft.com/office/drawing/2014/main" id="{4A6D0AFF-AA91-44B2-B5D0-D58946369CB1}"/>
              </a:ext>
            </a:extLst>
          </p:cNvPr>
          <p:cNvSpPr txBox="1"/>
          <p:nvPr/>
        </p:nvSpPr>
        <p:spPr>
          <a:xfrm>
            <a:off x="8955593" y="175903"/>
            <a:ext cx="3102429" cy="4939814"/>
          </a:xfrm>
          <a:prstGeom prst="rect">
            <a:avLst/>
          </a:prstGeom>
          <a:noFill/>
        </p:spPr>
        <p:txBody>
          <a:bodyPr wrap="square">
            <a:spAutoFit/>
          </a:bodyPr>
          <a:lstStyle/>
          <a:p>
            <a:r>
              <a:rPr lang="en-GB" sz="1400" dirty="0" err="1"/>
              <a:t>NoListTemplate</a:t>
            </a:r>
            <a:r>
              <a:rPr lang="en-GB" sz="1400" dirty="0"/>
              <a:t>, </a:t>
            </a:r>
          </a:p>
          <a:p>
            <a:r>
              <a:rPr lang="en-GB" sz="1400" dirty="0" err="1"/>
              <a:t>GenericList</a:t>
            </a:r>
            <a:r>
              <a:rPr lang="en-GB" sz="1400" dirty="0"/>
              <a:t>, </a:t>
            </a:r>
          </a:p>
          <a:p>
            <a:r>
              <a:rPr lang="en-GB" sz="1400" dirty="0" err="1"/>
              <a:t>DocumentLibrary</a:t>
            </a:r>
            <a:r>
              <a:rPr lang="en-GB" sz="1400" dirty="0"/>
              <a:t>, </a:t>
            </a:r>
          </a:p>
          <a:p>
            <a:r>
              <a:rPr lang="en-GB" sz="1050" dirty="0"/>
              <a:t>Survey, Links, Announcements, Contacts, Events, Tasks, </a:t>
            </a:r>
            <a:r>
              <a:rPr lang="en-GB" sz="1050" dirty="0" err="1"/>
              <a:t>DiscussionBoard</a:t>
            </a:r>
            <a:r>
              <a:rPr lang="en-GB" sz="1050" dirty="0"/>
              <a:t>, </a:t>
            </a:r>
            <a:r>
              <a:rPr lang="en-GB" sz="1050" dirty="0" err="1"/>
              <a:t>PictureLibrary</a:t>
            </a:r>
            <a:r>
              <a:rPr lang="en-GB" sz="1050" dirty="0"/>
              <a:t>, </a:t>
            </a:r>
            <a:r>
              <a:rPr lang="en-GB" sz="1050" dirty="0" err="1"/>
              <a:t>DataSources</a:t>
            </a:r>
            <a:r>
              <a:rPr lang="en-GB" sz="1050" dirty="0"/>
              <a:t>, </a:t>
            </a:r>
            <a:r>
              <a:rPr lang="en-GB" sz="1050" dirty="0" err="1"/>
              <a:t>WebTemplateCatalog</a:t>
            </a:r>
            <a:r>
              <a:rPr lang="en-GB" sz="1050" dirty="0"/>
              <a:t>, </a:t>
            </a:r>
            <a:r>
              <a:rPr lang="en-GB" sz="1050" dirty="0" err="1"/>
              <a:t>UserInformation</a:t>
            </a:r>
            <a:r>
              <a:rPr lang="en-GB" sz="1050" dirty="0"/>
              <a:t>, </a:t>
            </a:r>
            <a:r>
              <a:rPr lang="en-GB" sz="1050" dirty="0" err="1"/>
              <a:t>WebPartCatalog</a:t>
            </a:r>
            <a:r>
              <a:rPr lang="en-GB" sz="1050" dirty="0"/>
              <a:t>, </a:t>
            </a:r>
            <a:r>
              <a:rPr lang="en-GB" sz="1050" dirty="0" err="1"/>
              <a:t>ListTemplateCatalog</a:t>
            </a:r>
            <a:r>
              <a:rPr lang="en-GB" sz="1050" dirty="0"/>
              <a:t>, </a:t>
            </a:r>
            <a:r>
              <a:rPr lang="en-GB" sz="1050" dirty="0" err="1"/>
              <a:t>XMLForm</a:t>
            </a:r>
            <a:r>
              <a:rPr lang="en-GB" sz="1050" dirty="0"/>
              <a:t>, </a:t>
            </a:r>
            <a:r>
              <a:rPr lang="en-GB" sz="1050" dirty="0" err="1"/>
              <a:t>MasterPageCatalog</a:t>
            </a:r>
            <a:r>
              <a:rPr lang="en-GB" sz="1050" dirty="0"/>
              <a:t>, </a:t>
            </a:r>
            <a:r>
              <a:rPr lang="en-GB" sz="1050" dirty="0" err="1"/>
              <a:t>NoCodeWorkflows</a:t>
            </a:r>
            <a:r>
              <a:rPr lang="en-GB" sz="1050" dirty="0"/>
              <a:t>, </a:t>
            </a:r>
            <a:r>
              <a:rPr lang="en-GB" sz="1050" dirty="0" err="1"/>
              <a:t>WorkflowProcess</a:t>
            </a:r>
            <a:r>
              <a:rPr lang="en-GB" sz="1050" dirty="0"/>
              <a:t>, </a:t>
            </a:r>
            <a:r>
              <a:rPr lang="en-GB" sz="1050" dirty="0" err="1"/>
              <a:t>WebPageLibrary</a:t>
            </a:r>
            <a:r>
              <a:rPr lang="en-GB" sz="1050" dirty="0"/>
              <a:t>, </a:t>
            </a:r>
            <a:r>
              <a:rPr lang="en-GB" sz="1050" dirty="0" err="1"/>
              <a:t>CustomGrid</a:t>
            </a:r>
            <a:r>
              <a:rPr lang="en-GB" sz="1050" dirty="0"/>
              <a:t>, </a:t>
            </a:r>
            <a:r>
              <a:rPr lang="en-GB" sz="1050" dirty="0" err="1"/>
              <a:t>SolutionCatalog</a:t>
            </a:r>
            <a:r>
              <a:rPr lang="en-GB" sz="1050" dirty="0"/>
              <a:t>, </a:t>
            </a:r>
            <a:r>
              <a:rPr lang="en-GB" sz="1050" dirty="0" err="1"/>
              <a:t>NoCodePublic</a:t>
            </a:r>
            <a:r>
              <a:rPr lang="en-GB" sz="1050" dirty="0"/>
              <a:t>, </a:t>
            </a:r>
            <a:r>
              <a:rPr lang="en-GB" sz="1050" dirty="0" err="1"/>
              <a:t>ThemeCatalog</a:t>
            </a:r>
            <a:r>
              <a:rPr lang="en-GB" sz="1050" dirty="0"/>
              <a:t>, </a:t>
            </a:r>
            <a:r>
              <a:rPr lang="en-GB" sz="1050" dirty="0" err="1"/>
              <a:t>DesignCatalog</a:t>
            </a:r>
            <a:r>
              <a:rPr lang="en-GB" sz="1050" dirty="0"/>
              <a:t>, </a:t>
            </a:r>
            <a:r>
              <a:rPr lang="en-GB" sz="1050" dirty="0" err="1"/>
              <a:t>AppDataCatalog</a:t>
            </a:r>
            <a:r>
              <a:rPr lang="en-GB" sz="1050" dirty="0"/>
              <a:t>, </a:t>
            </a:r>
            <a:r>
              <a:rPr lang="en-GB" sz="1050" dirty="0" err="1"/>
              <a:t>AppFilesCatalog</a:t>
            </a:r>
            <a:r>
              <a:rPr lang="en-GB" sz="1050" dirty="0"/>
              <a:t>, </a:t>
            </a:r>
            <a:r>
              <a:rPr lang="en-GB" sz="1050" dirty="0" err="1"/>
              <a:t>DataConnectionLibrary</a:t>
            </a:r>
            <a:r>
              <a:rPr lang="en-GB" sz="1050" dirty="0"/>
              <a:t>, </a:t>
            </a:r>
            <a:r>
              <a:rPr lang="en-GB" sz="1050" dirty="0" err="1"/>
              <a:t>WorkflowHistory</a:t>
            </a:r>
            <a:r>
              <a:rPr lang="en-GB" sz="1050" dirty="0"/>
              <a:t>, </a:t>
            </a:r>
            <a:r>
              <a:rPr lang="en-GB" sz="1050" dirty="0" err="1"/>
              <a:t>GanttTasks</a:t>
            </a:r>
            <a:r>
              <a:rPr lang="en-GB" sz="1050" dirty="0"/>
              <a:t>, </a:t>
            </a:r>
            <a:r>
              <a:rPr lang="en-GB" sz="1050" dirty="0" err="1"/>
              <a:t>HelpLibrary</a:t>
            </a:r>
            <a:r>
              <a:rPr lang="en-GB" sz="1050" dirty="0"/>
              <a:t>, </a:t>
            </a:r>
            <a:r>
              <a:rPr lang="en-GB" sz="1050" dirty="0" err="1"/>
              <a:t>AccessRequest</a:t>
            </a:r>
            <a:r>
              <a:rPr lang="en-GB" sz="1050" dirty="0"/>
              <a:t>, </a:t>
            </a:r>
            <a:r>
              <a:rPr lang="en-GB" sz="1050" dirty="0" err="1"/>
              <a:t>PromotedLinks</a:t>
            </a:r>
            <a:r>
              <a:rPr lang="en-GB" sz="1050" dirty="0"/>
              <a:t>, </a:t>
            </a:r>
            <a:r>
              <a:rPr lang="en-GB" sz="1050" dirty="0" err="1"/>
              <a:t>TasksWithTimelineAndHierarchy</a:t>
            </a:r>
            <a:r>
              <a:rPr lang="en-GB" sz="1050" dirty="0"/>
              <a:t>, </a:t>
            </a:r>
            <a:r>
              <a:rPr lang="en-GB" sz="1050" dirty="0" err="1"/>
              <a:t>MaintenanceLogs</a:t>
            </a:r>
            <a:r>
              <a:rPr lang="en-GB" sz="1050" dirty="0"/>
              <a:t>, Meetings, Agenda, </a:t>
            </a:r>
            <a:r>
              <a:rPr lang="en-GB" sz="1050" dirty="0" err="1"/>
              <a:t>MeetingUser</a:t>
            </a:r>
            <a:r>
              <a:rPr lang="en-GB" sz="1050" dirty="0"/>
              <a:t>, Decision, </a:t>
            </a:r>
            <a:r>
              <a:rPr lang="en-GB" sz="1050" dirty="0" err="1"/>
              <a:t>MeetingObjective</a:t>
            </a:r>
            <a:r>
              <a:rPr lang="en-GB" sz="1050" dirty="0"/>
              <a:t>, </a:t>
            </a:r>
            <a:r>
              <a:rPr lang="en-GB" sz="1050" dirty="0" err="1"/>
              <a:t>TextBox</a:t>
            </a:r>
            <a:r>
              <a:rPr lang="en-GB" sz="1050" dirty="0"/>
              <a:t>, </a:t>
            </a:r>
            <a:r>
              <a:rPr lang="en-GB" sz="1050" dirty="0" err="1"/>
              <a:t>ThingsToBring</a:t>
            </a:r>
            <a:r>
              <a:rPr lang="en-GB" sz="1050" dirty="0"/>
              <a:t>, </a:t>
            </a:r>
            <a:r>
              <a:rPr lang="en-GB" sz="1050" dirty="0" err="1"/>
              <a:t>HomePageLibrary</a:t>
            </a:r>
            <a:r>
              <a:rPr lang="en-GB" sz="1050" dirty="0"/>
              <a:t>, Posts, Comments, Categories, Facility, Whereabouts, </a:t>
            </a:r>
            <a:r>
              <a:rPr lang="en-GB" sz="1050" dirty="0" err="1"/>
              <a:t>CallTrack</a:t>
            </a:r>
            <a:r>
              <a:rPr lang="en-GB" sz="1050" dirty="0"/>
              <a:t>, Circulation, Timecard, Holidays, </a:t>
            </a:r>
            <a:r>
              <a:rPr lang="en-GB" sz="1050" dirty="0" err="1"/>
              <a:t>IMEDic</a:t>
            </a:r>
            <a:r>
              <a:rPr lang="en-GB" sz="1050" dirty="0"/>
              <a:t>, </a:t>
            </a:r>
            <a:r>
              <a:rPr lang="en-GB" sz="1050" dirty="0" err="1"/>
              <a:t>ExternalList</a:t>
            </a:r>
            <a:r>
              <a:rPr lang="en-GB" sz="1050" dirty="0"/>
              <a:t>, </a:t>
            </a:r>
            <a:r>
              <a:rPr lang="en-GB" sz="1050" dirty="0" err="1"/>
              <a:t>MySiteDocumentLibrary</a:t>
            </a:r>
            <a:r>
              <a:rPr lang="en-GB" sz="1050" dirty="0"/>
              <a:t>, </a:t>
            </a:r>
            <a:r>
              <a:rPr lang="en-GB" sz="1050" dirty="0" err="1"/>
              <a:t>IssueTracking</a:t>
            </a:r>
            <a:r>
              <a:rPr lang="en-GB" sz="1050" dirty="0"/>
              <a:t>, </a:t>
            </a:r>
            <a:r>
              <a:rPr lang="en-GB" sz="1050" dirty="0" err="1"/>
              <a:t>AdminTasks</a:t>
            </a:r>
            <a:r>
              <a:rPr lang="en-GB" sz="1050" dirty="0"/>
              <a:t>, </a:t>
            </a:r>
            <a:r>
              <a:rPr lang="en-GB" sz="1050" dirty="0" err="1"/>
              <a:t>HealthRules</a:t>
            </a:r>
            <a:r>
              <a:rPr lang="en-GB" sz="1050" dirty="0"/>
              <a:t>, </a:t>
            </a:r>
            <a:r>
              <a:rPr lang="en-GB" sz="1050" dirty="0" err="1"/>
              <a:t>HealthReports</a:t>
            </a:r>
            <a:r>
              <a:rPr lang="en-GB" sz="1050" dirty="0"/>
              <a:t>, </a:t>
            </a:r>
            <a:r>
              <a:rPr lang="en-GB" sz="1050" dirty="0" err="1"/>
              <a:t>DeveloperSiteDraftApps</a:t>
            </a:r>
            <a:r>
              <a:rPr lang="en-GB" sz="1050" dirty="0"/>
              <a:t>, </a:t>
            </a:r>
            <a:r>
              <a:rPr lang="en-GB" sz="1050" dirty="0" err="1"/>
              <a:t>ContentCenterModelLibrary</a:t>
            </a:r>
            <a:r>
              <a:rPr lang="en-GB" sz="1050" dirty="0"/>
              <a:t>, </a:t>
            </a:r>
            <a:r>
              <a:rPr lang="en-GB" sz="1050" dirty="0" err="1"/>
              <a:t>ContentCenterPrimeLibrary</a:t>
            </a:r>
            <a:r>
              <a:rPr lang="en-GB" sz="1050" dirty="0"/>
              <a:t>, </a:t>
            </a:r>
            <a:r>
              <a:rPr lang="en-GB" sz="1050" dirty="0" err="1"/>
              <a:t>ContentCenterSampleLibrary</a:t>
            </a:r>
            <a:r>
              <a:rPr lang="en-GB" sz="1050" dirty="0"/>
              <a:t>, </a:t>
            </a:r>
            <a:r>
              <a:rPr lang="en-GB" sz="1050" dirty="0" err="1"/>
              <a:t>AccessApp</a:t>
            </a:r>
            <a:r>
              <a:rPr lang="en-GB" sz="1050" dirty="0"/>
              <a:t>, </a:t>
            </a:r>
            <a:r>
              <a:rPr lang="en-GB" sz="1050" dirty="0" err="1"/>
              <a:t>AlchemyMobileForm</a:t>
            </a:r>
            <a:r>
              <a:rPr lang="en-GB" sz="1050" dirty="0"/>
              <a:t>, </a:t>
            </a:r>
            <a:r>
              <a:rPr lang="en-GB" sz="1050" dirty="0" err="1"/>
              <a:t>AlchemyApprovalWorkflow</a:t>
            </a:r>
            <a:r>
              <a:rPr lang="en-GB" sz="1050" dirty="0"/>
              <a:t>, </a:t>
            </a:r>
            <a:r>
              <a:rPr lang="en-GB" sz="1050" dirty="0" err="1"/>
              <a:t>SharingLinks</a:t>
            </a:r>
            <a:r>
              <a:rPr lang="en-GB" sz="1050" dirty="0"/>
              <a:t>, </a:t>
            </a:r>
            <a:r>
              <a:rPr lang="en-GB" sz="1050" dirty="0" err="1"/>
              <a:t>HashtagStore</a:t>
            </a:r>
            <a:r>
              <a:rPr lang="en-GB" sz="1050" dirty="0"/>
              <a:t>, </a:t>
            </a:r>
            <a:r>
              <a:rPr lang="en-GB" sz="1050" dirty="0" err="1"/>
              <a:t>RecipesTable</a:t>
            </a:r>
            <a:r>
              <a:rPr lang="en-GB" sz="1050" dirty="0"/>
              <a:t>, </a:t>
            </a:r>
            <a:r>
              <a:rPr lang="en-GB" sz="1050" dirty="0" err="1"/>
              <a:t>FormulasTable</a:t>
            </a:r>
            <a:r>
              <a:rPr lang="en-GB" sz="1050" dirty="0"/>
              <a:t>, </a:t>
            </a:r>
            <a:r>
              <a:rPr lang="en-GB" sz="1050" dirty="0" err="1"/>
              <a:t>WebTemplateExtensionsList</a:t>
            </a:r>
            <a:r>
              <a:rPr lang="en-GB" sz="1050" dirty="0"/>
              <a:t>, </a:t>
            </a:r>
            <a:r>
              <a:rPr lang="en-GB" sz="1050" dirty="0" err="1"/>
              <a:t>ItemReferenceCollection</a:t>
            </a:r>
            <a:r>
              <a:rPr lang="en-GB" sz="1050" dirty="0"/>
              <a:t>, </a:t>
            </a:r>
            <a:r>
              <a:rPr lang="en-GB" sz="1050" dirty="0" err="1"/>
              <a:t>ItemReferenceReference</a:t>
            </a:r>
            <a:r>
              <a:rPr lang="en-GB" sz="1050" dirty="0"/>
              <a:t>, </a:t>
            </a:r>
            <a:r>
              <a:rPr lang="en-GB" sz="1050" dirty="0" err="1"/>
              <a:t>ItemReferenceReferenceCollection</a:t>
            </a:r>
            <a:r>
              <a:rPr lang="en-GB" sz="1050" dirty="0"/>
              <a:t>, </a:t>
            </a:r>
            <a:r>
              <a:rPr lang="en-GB" sz="1050" dirty="0" err="1"/>
              <a:t>InvalidType</a:t>
            </a:r>
            <a:endParaRPr lang="en-GB" sz="1050" dirty="0"/>
          </a:p>
        </p:txBody>
      </p:sp>
      <p:sp>
        <p:nvSpPr>
          <p:cNvPr id="10" name="TextBox 9">
            <a:extLst>
              <a:ext uri="{FF2B5EF4-FFF2-40B4-BE49-F238E27FC236}">
                <a16:creationId xmlns:a16="http://schemas.microsoft.com/office/drawing/2014/main" id="{C20DA1A2-66A1-4802-B0F9-2650401AC785}"/>
              </a:ext>
            </a:extLst>
          </p:cNvPr>
          <p:cNvSpPr txBox="1"/>
          <p:nvPr/>
        </p:nvSpPr>
        <p:spPr>
          <a:xfrm>
            <a:off x="635559" y="5653517"/>
            <a:ext cx="9965452" cy="369332"/>
          </a:xfrm>
          <a:prstGeom prst="rect">
            <a:avLst/>
          </a:prstGeom>
          <a:noFill/>
        </p:spPr>
        <p:txBody>
          <a:bodyPr wrap="square">
            <a:spAutoFit/>
          </a:bodyPr>
          <a:lstStyle/>
          <a:p>
            <a:r>
              <a:rPr lang="en-GB" dirty="0">
                <a:hlinkClick r:id="rId3"/>
              </a:rPr>
              <a:t>https://docs.microsoft.com/en-us/powershell/module/sharepoint-pnp/new-pnplist?view=sharepoint-ps</a:t>
            </a:r>
            <a:r>
              <a:rPr lang="en-GB" dirty="0"/>
              <a:t> </a:t>
            </a:r>
          </a:p>
        </p:txBody>
      </p:sp>
      <p:pic>
        <p:nvPicPr>
          <p:cNvPr id="9" name="Picture 8">
            <a:extLst>
              <a:ext uri="{FF2B5EF4-FFF2-40B4-BE49-F238E27FC236}">
                <a16:creationId xmlns:a16="http://schemas.microsoft.com/office/drawing/2014/main" id="{9F01EB25-FC76-434A-9802-DD6DA9DC1B50}"/>
              </a:ext>
            </a:extLst>
          </p:cNvPr>
          <p:cNvPicPr>
            <a:picLocks noChangeAspect="1"/>
          </p:cNvPicPr>
          <p:nvPr/>
        </p:nvPicPr>
        <p:blipFill>
          <a:blip r:embed="rId4"/>
          <a:stretch>
            <a:fillRect/>
          </a:stretch>
        </p:blipFill>
        <p:spPr>
          <a:xfrm>
            <a:off x="649793" y="3521760"/>
            <a:ext cx="8305800" cy="904875"/>
          </a:xfrm>
          <a:prstGeom prst="rect">
            <a:avLst/>
          </a:prstGeom>
        </p:spPr>
      </p:pic>
    </p:spTree>
    <p:extLst>
      <p:ext uri="{BB962C8B-B14F-4D97-AF65-F5344CB8AC3E}">
        <p14:creationId xmlns:p14="http://schemas.microsoft.com/office/powerpoint/2010/main" val="177245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Scripting Online</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336470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have no access to the underlying servers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good news is we can run from any computer with the right software installed and an Internet connection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special policy settings are necessary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All we need are Office 365 credentials with the appropriate permissions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It’s obvious but since we are logging in with our O365 credentials, we need to make sure that they have permission to complete the tasks that we are attempting with our scripts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can consume the same SharePoint client libraries used by .NET and JavaScript</a:t>
            </a:r>
          </a:p>
        </p:txBody>
      </p:sp>
      <p:sp>
        <p:nvSpPr>
          <p:cNvPr id="6" name="TextBox 5">
            <a:extLst>
              <a:ext uri="{FF2B5EF4-FFF2-40B4-BE49-F238E27FC236}">
                <a16:creationId xmlns:a16="http://schemas.microsoft.com/office/drawing/2014/main" id="{E1DE64CC-489B-4E9D-8954-B7623577096D}"/>
              </a:ext>
            </a:extLst>
          </p:cNvPr>
          <p:cNvSpPr txBox="1"/>
          <p:nvPr/>
        </p:nvSpPr>
        <p:spPr>
          <a:xfrm>
            <a:off x="874745" y="5446786"/>
            <a:ext cx="9230308" cy="369332"/>
          </a:xfrm>
          <a:prstGeom prst="rect">
            <a:avLst/>
          </a:prstGeom>
          <a:noFill/>
        </p:spPr>
        <p:txBody>
          <a:bodyPr wrap="square">
            <a:spAutoFit/>
          </a:bodyPr>
          <a:lstStyle/>
          <a:p>
            <a:r>
              <a:rPr lang="en-GB" dirty="0">
                <a:hlinkClick r:id="rId3"/>
              </a:rPr>
              <a:t>https://docs.microsoft.com/en-us/powershell/sharepoint/?view=sharepoint-ps</a:t>
            </a:r>
            <a:r>
              <a:rPr lang="en-GB" dirty="0"/>
              <a:t> </a:t>
            </a:r>
          </a:p>
        </p:txBody>
      </p:sp>
    </p:spTree>
    <p:extLst>
      <p:ext uri="{BB962C8B-B14F-4D97-AF65-F5344CB8AC3E}">
        <p14:creationId xmlns:p14="http://schemas.microsoft.com/office/powerpoint/2010/main" val="3805807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Get Users </a:t>
            </a:r>
          </a:p>
        </p:txBody>
      </p:sp>
      <p:sp>
        <p:nvSpPr>
          <p:cNvPr id="6" name="TextBox 5">
            <a:extLst>
              <a:ext uri="{FF2B5EF4-FFF2-40B4-BE49-F238E27FC236}">
                <a16:creationId xmlns:a16="http://schemas.microsoft.com/office/drawing/2014/main" id="{AFF78AC6-AD2E-43EC-8873-87F427CC1861}"/>
              </a:ext>
            </a:extLst>
          </p:cNvPr>
          <p:cNvSpPr txBox="1"/>
          <p:nvPr/>
        </p:nvSpPr>
        <p:spPr>
          <a:xfrm>
            <a:off x="615461" y="1548675"/>
            <a:ext cx="609432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PnPAzureADUser</a:t>
            </a:r>
            <a:r>
              <a:rPr lang="en-GB" sz="1200" dirty="0">
                <a:solidFill>
                  <a:srgbClr val="0000FF"/>
                </a:solidFill>
                <a:latin typeface="Lucida Console" panose="020B0609040504020204" pitchFamily="49" charset="0"/>
              </a:rPr>
              <a:t> </a:t>
            </a:r>
          </a:p>
        </p:txBody>
      </p:sp>
      <p:sp>
        <p:nvSpPr>
          <p:cNvPr id="8" name="TextBox 7">
            <a:extLst>
              <a:ext uri="{FF2B5EF4-FFF2-40B4-BE49-F238E27FC236}">
                <a16:creationId xmlns:a16="http://schemas.microsoft.com/office/drawing/2014/main" id="{FB01CD55-8484-401E-A3AD-F97A5BE4633B}"/>
              </a:ext>
            </a:extLst>
          </p:cNvPr>
          <p:cNvSpPr txBox="1"/>
          <p:nvPr/>
        </p:nvSpPr>
        <p:spPr>
          <a:xfrm>
            <a:off x="615460" y="2005602"/>
            <a:ext cx="9101295"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PnPAADUser</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-Identity</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admin@jenkinsnsmmc.onmicrosoft.com </a:t>
            </a:r>
          </a:p>
        </p:txBody>
      </p:sp>
      <p:sp>
        <p:nvSpPr>
          <p:cNvPr id="13" name="TextBox 12">
            <a:extLst>
              <a:ext uri="{FF2B5EF4-FFF2-40B4-BE49-F238E27FC236}">
                <a16:creationId xmlns:a16="http://schemas.microsoft.com/office/drawing/2014/main" id="{BA215AD5-BFDF-4A05-85F8-7AC5C7C463E3}"/>
              </a:ext>
            </a:extLst>
          </p:cNvPr>
          <p:cNvSpPr txBox="1"/>
          <p:nvPr/>
        </p:nvSpPr>
        <p:spPr>
          <a:xfrm>
            <a:off x="615460" y="2601029"/>
            <a:ext cx="6094324" cy="276999"/>
          </a:xfrm>
          <a:prstGeom prst="rect">
            <a:avLst/>
          </a:prstGeom>
          <a:noFill/>
        </p:spPr>
        <p:txBody>
          <a:bodyPr wrap="square">
            <a:spAutoFit/>
          </a:bodyPr>
          <a:lstStyle/>
          <a:p>
            <a:r>
              <a:rPr lang="en-GB" sz="1200" dirty="0"/>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PnPUser</a:t>
            </a:r>
            <a:r>
              <a:rPr lang="en-GB" sz="1200" dirty="0">
                <a:solidFill>
                  <a:srgbClr val="0000FF"/>
                </a:solidFill>
                <a:latin typeface="Lucida Console" panose="020B0609040504020204" pitchFamily="49" charset="0"/>
              </a:rPr>
              <a:t> </a:t>
            </a:r>
          </a:p>
        </p:txBody>
      </p:sp>
      <p:sp>
        <p:nvSpPr>
          <p:cNvPr id="14" name="TextBox 13">
            <a:extLst>
              <a:ext uri="{FF2B5EF4-FFF2-40B4-BE49-F238E27FC236}">
                <a16:creationId xmlns:a16="http://schemas.microsoft.com/office/drawing/2014/main" id="{79E6D33D-4CB3-4D8B-951D-EF8303DCEE39}"/>
              </a:ext>
            </a:extLst>
          </p:cNvPr>
          <p:cNvSpPr txBox="1"/>
          <p:nvPr/>
        </p:nvSpPr>
        <p:spPr>
          <a:xfrm>
            <a:off x="615460" y="2939398"/>
            <a:ext cx="6739616" cy="276999"/>
          </a:xfrm>
          <a:prstGeom prst="rect">
            <a:avLst/>
          </a:prstGeom>
          <a:noFill/>
        </p:spPr>
        <p:txBody>
          <a:bodyPr wrap="square">
            <a:spAutoFit/>
          </a:bodyPr>
          <a:lstStyle/>
          <a:p>
            <a:r>
              <a:rPr lang="en-US" sz="1200" dirty="0"/>
              <a:t> </a:t>
            </a:r>
            <a:r>
              <a:rPr lang="en-US" sz="1200" dirty="0">
                <a:solidFill>
                  <a:srgbClr val="0000FF"/>
                </a:solidFill>
                <a:latin typeface="Lucida Console" panose="020B0609040504020204" pitchFamily="49" charset="0"/>
              </a:rPr>
              <a:t>Get-</a:t>
            </a:r>
            <a:r>
              <a:rPr lang="en-US" sz="1200" dirty="0" err="1">
                <a:solidFill>
                  <a:srgbClr val="0000FF"/>
                </a:solidFill>
                <a:latin typeface="Lucida Console" panose="020B0609040504020204" pitchFamily="49" charset="0"/>
              </a:rPr>
              <a:t>PnPUser</a:t>
            </a:r>
            <a:r>
              <a:rPr lang="en-US" sz="1200" dirty="0">
                <a:solidFill>
                  <a:prstClr val="black"/>
                </a:solidFill>
                <a:latin typeface="Lucida Console" panose="020B0609040504020204" pitchFamily="49" charset="0"/>
              </a:rPr>
              <a:t> </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Email</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-eq</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"admin@jenkinsnsmmc.onmicrosoft.com" </a:t>
            </a:r>
          </a:p>
        </p:txBody>
      </p:sp>
    </p:spTree>
    <p:extLst>
      <p:ext uri="{BB962C8B-B14F-4D97-AF65-F5344CB8AC3E}">
        <p14:creationId xmlns:p14="http://schemas.microsoft.com/office/powerpoint/2010/main" val="2465880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Copy All Document Libraries to Another Site using PnP PowerShell </a:t>
            </a:r>
          </a:p>
        </p:txBody>
      </p:sp>
      <p:sp>
        <p:nvSpPr>
          <p:cNvPr id="6" name="TextBox 5">
            <a:extLst>
              <a:ext uri="{FF2B5EF4-FFF2-40B4-BE49-F238E27FC236}">
                <a16:creationId xmlns:a16="http://schemas.microsoft.com/office/drawing/2014/main" id="{56802A8B-8789-4BA9-89B8-6F05A2BD4984}"/>
              </a:ext>
            </a:extLst>
          </p:cNvPr>
          <p:cNvSpPr txBox="1"/>
          <p:nvPr/>
        </p:nvSpPr>
        <p:spPr>
          <a:xfrm>
            <a:off x="535391" y="880809"/>
            <a:ext cx="10842171" cy="5632311"/>
          </a:xfrm>
          <a:prstGeom prst="rect">
            <a:avLst/>
          </a:prstGeom>
          <a:noFill/>
        </p:spPr>
        <p:txBody>
          <a:bodyPr wrap="square">
            <a:spAutoFit/>
          </a:bodyPr>
          <a:lstStyle/>
          <a:p>
            <a:r>
              <a:rPr lang="en-GB" sz="1200" dirty="0"/>
              <a:t> </a:t>
            </a:r>
            <a:endParaRPr lang="en-GB" sz="1200" dirty="0">
              <a:solidFill>
                <a:srgbClr val="006400"/>
              </a:solidFill>
              <a:latin typeface="Lucida Console" panose="020B0609040504020204" pitchFamily="49" charset="0"/>
            </a:endParaRPr>
          </a:p>
          <a:p>
            <a:r>
              <a:rPr lang="fr-FR" sz="1200" dirty="0">
                <a:solidFill>
                  <a:srgbClr val="FF4500"/>
                </a:solidFill>
                <a:latin typeface="Lucida Console" panose="020B0609040504020204" pitchFamily="49" charset="0"/>
              </a:rPr>
              <a:t>$</a:t>
            </a:r>
            <a:r>
              <a:rPr lang="fr-FR" sz="1200" dirty="0" err="1">
                <a:solidFill>
                  <a:srgbClr val="FF4500"/>
                </a:solidFill>
                <a:latin typeface="Lucida Console" panose="020B0609040504020204" pitchFamily="49" charset="0"/>
              </a:rPr>
              <a:t>SourceSiteURL</a:t>
            </a:r>
            <a:r>
              <a:rPr lang="fr-FR" sz="1200" dirty="0">
                <a:solidFill>
                  <a:prstClr val="black"/>
                </a:solidFill>
                <a:latin typeface="Lucida Console" panose="020B0609040504020204" pitchFamily="49" charset="0"/>
              </a:rPr>
              <a:t> </a:t>
            </a:r>
            <a:r>
              <a:rPr lang="fr-FR" sz="1200" dirty="0">
                <a:solidFill>
                  <a:srgbClr val="A9A9A9"/>
                </a:solidFill>
                <a:latin typeface="Lucida Console" panose="020B0609040504020204" pitchFamily="49" charset="0"/>
              </a:rPr>
              <a:t>=</a:t>
            </a:r>
            <a:r>
              <a:rPr lang="fr-FR" sz="1200" dirty="0">
                <a:solidFill>
                  <a:prstClr val="black"/>
                </a:solidFill>
                <a:latin typeface="Lucida Console" panose="020B0609040504020204" pitchFamily="49" charset="0"/>
              </a:rPr>
              <a:t> </a:t>
            </a:r>
            <a:r>
              <a:rPr lang="fr-FR" sz="1200" dirty="0">
                <a:solidFill>
                  <a:srgbClr val="8B0000"/>
                </a:solidFill>
                <a:latin typeface="Lucida Console" panose="020B0609040504020204" pitchFamily="49" charset="0"/>
              </a:rPr>
              <a:t>"https://jenkinsnsmmc.sharepoint.com/sites/Team01"</a:t>
            </a:r>
            <a:endParaRPr lang="fr-FR" sz="1200" dirty="0">
              <a:solidFill>
                <a:prstClr val="black"/>
              </a:solidFill>
              <a:latin typeface="Lucida Console" panose="020B0609040504020204" pitchFamily="49" charset="0"/>
            </a:endParaRPr>
          </a:p>
          <a:p>
            <a:r>
              <a:rPr lang="fr-FR" sz="1200" dirty="0">
                <a:solidFill>
                  <a:srgbClr val="FF4500"/>
                </a:solidFill>
                <a:latin typeface="Lucida Console" panose="020B0609040504020204" pitchFamily="49" charset="0"/>
              </a:rPr>
              <a:t>$</a:t>
            </a:r>
            <a:r>
              <a:rPr lang="fr-FR" sz="1200" dirty="0" err="1">
                <a:solidFill>
                  <a:srgbClr val="FF4500"/>
                </a:solidFill>
                <a:latin typeface="Lucida Console" panose="020B0609040504020204" pitchFamily="49" charset="0"/>
              </a:rPr>
              <a:t>DestinationSiteURL</a:t>
            </a:r>
            <a:r>
              <a:rPr lang="fr-FR" sz="1200" dirty="0">
                <a:solidFill>
                  <a:prstClr val="black"/>
                </a:solidFill>
                <a:latin typeface="Lucida Console" panose="020B0609040504020204" pitchFamily="49" charset="0"/>
              </a:rPr>
              <a:t> </a:t>
            </a:r>
            <a:r>
              <a:rPr lang="fr-FR" sz="1200" dirty="0">
                <a:solidFill>
                  <a:srgbClr val="A9A9A9"/>
                </a:solidFill>
                <a:latin typeface="Lucida Console" panose="020B0609040504020204" pitchFamily="49" charset="0"/>
              </a:rPr>
              <a:t>=</a:t>
            </a:r>
            <a:r>
              <a:rPr lang="fr-FR" sz="1200" dirty="0">
                <a:solidFill>
                  <a:prstClr val="black"/>
                </a:solidFill>
                <a:latin typeface="Lucida Console" panose="020B0609040504020204" pitchFamily="49" charset="0"/>
              </a:rPr>
              <a:t> </a:t>
            </a:r>
            <a:r>
              <a:rPr lang="fr-FR" sz="1200" dirty="0">
                <a:solidFill>
                  <a:srgbClr val="8B0000"/>
                </a:solidFill>
                <a:latin typeface="Lucida Console" panose="020B0609040504020204" pitchFamily="49" charset="0"/>
              </a:rPr>
              <a:t>" https://jenkinsnsmmc.sharepoint.com/sites/MMCTrainingComSite"</a:t>
            </a:r>
            <a:endParaRPr lang="fr-FR"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#Connect to the source 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Connect-</a:t>
            </a:r>
            <a:r>
              <a:rPr lang="en-GB" sz="1200" dirty="0" err="1">
                <a:solidFill>
                  <a:srgbClr val="0000FF"/>
                </a:solidFill>
                <a:latin typeface="Lucida Console" panose="020B0609040504020204" pitchFamily="49" charset="0"/>
              </a:rPr>
              <a:t>PnPOnline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SourceSiteURL</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UseWebLogin</a:t>
            </a:r>
            <a:r>
              <a:rPr lang="en-GB" sz="1200" dirty="0">
                <a:solidFill>
                  <a:prstClr val="black"/>
                </a:solidFill>
                <a:latin typeface="Lucida Console" panose="020B0609040504020204" pitchFamily="49" charset="0"/>
              </a:rPr>
              <a:t> </a:t>
            </a:r>
          </a:p>
          <a:p>
            <a:endParaRPr lang="en-GB" sz="1200" dirty="0">
              <a:solidFill>
                <a:prstClr val="black"/>
              </a:solidFill>
              <a:latin typeface="Lucida Console" panose="020B0609040504020204" pitchFamily="49" charset="0"/>
            </a:endParaRPr>
          </a:p>
          <a:p>
            <a:r>
              <a:rPr lang="en-GB" sz="1200" dirty="0">
                <a:solidFill>
                  <a:srgbClr val="006400"/>
                </a:solidFill>
                <a:latin typeface="Lucida Console" panose="020B0609040504020204" pitchFamily="49" charset="0"/>
              </a:rPr>
              <a:t>#Get all document libraries</a:t>
            </a:r>
            <a:endParaRPr lang="en-GB" sz="1200" dirty="0">
              <a:solidFill>
                <a:prstClr val="black"/>
              </a:solidFill>
              <a:latin typeface="Lucida Console" panose="020B0609040504020204" pitchFamily="49" charset="0"/>
            </a:endParaRPr>
          </a:p>
          <a:p>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SourceLibraries</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Where</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$_</a:t>
            </a:r>
            <a:r>
              <a:rPr lang="en-GB" sz="1200" dirty="0">
                <a:solidFill>
                  <a:srgbClr val="A9A9A9"/>
                </a:solidFill>
                <a:latin typeface="Lucida Console" panose="020B0609040504020204" pitchFamily="49" charset="0"/>
              </a:rPr>
              <a:t>.</a:t>
            </a:r>
            <a:r>
              <a:rPr lang="en-GB" sz="1200" dirty="0" err="1">
                <a:solidFill>
                  <a:prstClr val="black"/>
                </a:solidFill>
                <a:latin typeface="Lucida Console" panose="020B0609040504020204" pitchFamily="49" charset="0"/>
              </a:rPr>
              <a:t>BaseType</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err="1">
                <a:solidFill>
                  <a:srgbClr val="A9A9A9"/>
                </a:solidFill>
                <a:latin typeface="Lucida Console" panose="020B0609040504020204" pitchFamily="49" charset="0"/>
              </a:rPr>
              <a:t>eq</a:t>
            </a:r>
            <a:r>
              <a:rPr lang="en-GB" sz="1200" dirty="0">
                <a:solidFill>
                  <a:prstClr val="black"/>
                </a:solidFill>
                <a:latin typeface="Lucida Console" panose="020B0609040504020204" pitchFamily="49" charset="0"/>
              </a:rPr>
              <a:t> </a:t>
            </a:r>
            <a:r>
              <a:rPr lang="en-GB" sz="1200" dirty="0">
                <a:solidFill>
                  <a:srgbClr val="8B0000"/>
                </a:solidFill>
                <a:latin typeface="Lucida Console" panose="020B0609040504020204" pitchFamily="49" charset="0"/>
              </a:rPr>
              <a:t>"</a:t>
            </a:r>
            <a:r>
              <a:rPr lang="en-GB" sz="1200" dirty="0" err="1">
                <a:solidFill>
                  <a:srgbClr val="8B0000"/>
                </a:solidFill>
                <a:latin typeface="Lucida Console" panose="020B0609040504020204" pitchFamily="49" charset="0"/>
              </a:rPr>
              <a:t>DocumentLibrary</a:t>
            </a:r>
            <a:r>
              <a:rPr lang="en-GB" sz="1200" dirty="0">
                <a:solidFill>
                  <a:srgbClr val="8B0000"/>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-and</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$_</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Hidden </a:t>
            </a:r>
            <a:r>
              <a:rPr lang="en-GB" sz="1200" dirty="0">
                <a:solidFill>
                  <a:srgbClr val="A9A9A9"/>
                </a:solidFill>
                <a:latin typeface="Lucida Console" panose="020B0609040504020204" pitchFamily="49" charset="0"/>
              </a:rPr>
              <a:t>-</a:t>
            </a:r>
            <a:r>
              <a:rPr lang="en-GB" sz="1200" dirty="0" err="1">
                <a:solidFill>
                  <a:srgbClr val="A9A9A9"/>
                </a:solidFill>
                <a:latin typeface="Lucida Console" panose="020B0609040504020204" pitchFamily="49" charset="0"/>
              </a:rPr>
              <a:t>eq</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$False</a:t>
            </a:r>
            <a:r>
              <a:rPr lang="en-GB" sz="1200" dirty="0">
                <a:solidFill>
                  <a:prstClr val="black"/>
                </a:solidFill>
                <a:latin typeface="Lucida Console" panose="020B0609040504020204" pitchFamily="49" charset="0"/>
              </a:rPr>
              <a:t>}</a:t>
            </a: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#Connect to the destination site</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Connect-</a:t>
            </a:r>
            <a:r>
              <a:rPr lang="en-GB" sz="1200" dirty="0" err="1">
                <a:solidFill>
                  <a:srgbClr val="0000FF"/>
                </a:solidFill>
                <a:latin typeface="Lucida Console" panose="020B0609040504020204" pitchFamily="49" charset="0"/>
              </a:rPr>
              <a:t>PnPOnline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-URL</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DestinationSiteURL</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a:t>
            </a:r>
            <a:r>
              <a:rPr lang="en-GB" sz="1200" dirty="0" err="1">
                <a:solidFill>
                  <a:srgbClr val="000080"/>
                </a:solidFill>
                <a:latin typeface="Lucida Console" panose="020B0609040504020204" pitchFamily="49" charset="0"/>
              </a:rPr>
              <a:t>UseWebLogin</a:t>
            </a:r>
            <a:endParaRPr lang="en-GB"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#Get All Lists in the Destination</a:t>
            </a:r>
            <a:endParaRPr lang="en-US" sz="1200" dirty="0">
              <a:solidFill>
                <a:prstClr val="black"/>
              </a:solidFill>
              <a:latin typeface="Lucida Console" panose="020B0609040504020204" pitchFamily="49" charset="0"/>
            </a:endParaRPr>
          </a:p>
          <a:p>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DestinationLibraries</a:t>
            </a:r>
            <a:r>
              <a:rPr lang="en-GB" sz="1200" dirty="0">
                <a:solidFill>
                  <a:prstClr val="black"/>
                </a:solidFill>
                <a:latin typeface="Lucida Console" panose="020B0609040504020204" pitchFamily="49" charset="0"/>
              </a:rPr>
              <a:t> </a:t>
            </a:r>
            <a:r>
              <a:rPr lang="en-GB" sz="1200" dirty="0">
                <a:solidFill>
                  <a:srgbClr val="A9A9A9"/>
                </a:solidFill>
                <a:latin typeface="Lucida Console" panose="020B0609040504020204" pitchFamily="49" charset="0"/>
              </a:rPr>
              <a:t>=</a:t>
            </a:r>
            <a:r>
              <a:rPr lang="en-GB" sz="1200" dirty="0">
                <a:solidFill>
                  <a:prstClr val="black"/>
                </a:solidFill>
                <a:latin typeface="Lucida Console" panose="020B0609040504020204" pitchFamily="49" charset="0"/>
              </a:rPr>
              <a:t> </a:t>
            </a:r>
            <a:r>
              <a:rPr lang="en-GB" sz="1200" dirty="0">
                <a:solidFill>
                  <a:srgbClr val="0000FF"/>
                </a:solidFill>
                <a:latin typeface="Lucida Console" panose="020B0609040504020204" pitchFamily="49" charset="0"/>
              </a:rPr>
              <a:t>Get-</a:t>
            </a:r>
            <a:r>
              <a:rPr lang="en-GB" sz="1200" dirty="0" err="1">
                <a:solidFill>
                  <a:srgbClr val="0000FF"/>
                </a:solidFill>
                <a:latin typeface="Lucida Console" panose="020B0609040504020204" pitchFamily="49" charset="0"/>
              </a:rPr>
              <a:t>PnPList</a:t>
            </a:r>
            <a:endParaRPr lang="en-GB" sz="1200" dirty="0">
              <a:solidFill>
                <a:prstClr val="black"/>
              </a:solidFill>
              <a:latin typeface="Lucida Console" panose="020B0609040504020204" pitchFamily="49" charset="0"/>
            </a:endParaRPr>
          </a:p>
          <a:p>
            <a:endParaRPr lang="en-GB" sz="1200" dirty="0">
              <a:solidFill>
                <a:prstClr val="black"/>
              </a:solidFill>
              <a:latin typeface="Lucida Console" panose="020B0609040504020204" pitchFamily="49" charset="0"/>
            </a:endParaRPr>
          </a:p>
          <a:p>
            <a:r>
              <a:rPr lang="en-GB" sz="1200" dirty="0" err="1">
                <a:solidFill>
                  <a:srgbClr val="00008B"/>
                </a:solidFill>
                <a:latin typeface="Lucida Console" panose="020B0609040504020204" pitchFamily="49" charset="0"/>
              </a:rPr>
              <a:t>ForEach</a:t>
            </a:r>
            <a:r>
              <a:rPr lang="en-GB" sz="1200" dirty="0">
                <a:solidFill>
                  <a:prstClr val="black"/>
                </a:solidFill>
                <a:latin typeface="Lucida Console" panose="020B0609040504020204" pitchFamily="49" charset="0"/>
              </a:rPr>
              <a:t>(</a:t>
            </a:r>
            <a:r>
              <a:rPr lang="en-GB" sz="1200" dirty="0">
                <a:solidFill>
                  <a:srgbClr val="FF4500"/>
                </a:solidFill>
                <a:latin typeface="Lucida Console" panose="020B0609040504020204" pitchFamily="49" charset="0"/>
              </a:rPr>
              <a:t>$Library</a:t>
            </a:r>
            <a:r>
              <a:rPr lang="en-GB" sz="1200" dirty="0">
                <a:solidFill>
                  <a:prstClr val="black"/>
                </a:solidFill>
                <a:latin typeface="Lucida Console" panose="020B0609040504020204" pitchFamily="49" charset="0"/>
              </a:rPr>
              <a:t> </a:t>
            </a:r>
            <a:r>
              <a:rPr lang="en-GB" sz="1200" dirty="0">
                <a:solidFill>
                  <a:srgbClr val="00008B"/>
                </a:solidFill>
                <a:latin typeface="Lucida Console" panose="020B0609040504020204" pitchFamily="49" charset="0"/>
              </a:rPr>
              <a:t>in</a:t>
            </a:r>
            <a:r>
              <a:rPr lang="en-GB" sz="1200" dirty="0">
                <a:solidFill>
                  <a:prstClr val="black"/>
                </a:solidFill>
                <a:latin typeface="Lucida Console" panose="020B0609040504020204" pitchFamily="49" charset="0"/>
              </a:rPr>
              <a:t> </a:t>
            </a:r>
            <a:r>
              <a:rPr lang="en-GB"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SourceLibraries</a:t>
            </a:r>
            <a:r>
              <a:rPr lang="en-GB" sz="1200" dirty="0">
                <a:solidFill>
                  <a:prstClr val="black"/>
                </a:solidFill>
                <a:latin typeface="Lucida Console" panose="020B0609040504020204" pitchFamily="49" charset="0"/>
              </a:rPr>
              <a:t>)</a:t>
            </a:r>
          </a:p>
          <a:p>
            <a:r>
              <a:rPr lang="en-GB"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r>
              <a:rPr lang="en-US" sz="1200" dirty="0">
                <a:solidFill>
                  <a:srgbClr val="006400"/>
                </a:solidFill>
                <a:latin typeface="Lucida Console" panose="020B0609040504020204" pitchFamily="49" charset="0"/>
              </a:rPr>
              <a:t>#Check if the library already exists in target</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8B"/>
                </a:solidFill>
                <a:latin typeface="Lucida Console" panose="020B0609040504020204" pitchFamily="49" charset="0"/>
              </a:rPr>
              <a:t>If</a:t>
            </a:r>
            <a:r>
              <a:rPr lang="en-US" sz="1200" dirty="0">
                <a:solidFill>
                  <a:prstClr val="black"/>
                </a:solidFill>
                <a:latin typeface="Lucida Console" panose="020B0609040504020204" pitchFamily="49" charset="0"/>
              </a:rPr>
              <a:t>(</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GB" sz="1200" dirty="0" err="1">
                <a:solidFill>
                  <a:srgbClr val="FF4500"/>
                </a:solidFill>
                <a:latin typeface="Lucida Console" panose="020B0609040504020204" pitchFamily="49" charset="0"/>
              </a:rPr>
              <a:t>DestinationLibraries</a:t>
            </a:r>
            <a:r>
              <a:rPr lang="en-US" sz="1200" dirty="0">
                <a:solidFill>
                  <a:srgbClr val="A9A9A9"/>
                </a:solidFill>
                <a:latin typeface="Lucida Console" panose="020B0609040504020204" pitchFamily="49" charset="0"/>
              </a:rPr>
              <a:t>.</a:t>
            </a:r>
            <a:r>
              <a:rPr lang="en-US" sz="1200" dirty="0">
                <a:solidFill>
                  <a:prstClr val="black"/>
                </a:solidFill>
                <a:latin typeface="Lucida Console" panose="020B0609040504020204" pitchFamily="49" charset="0"/>
              </a:rPr>
              <a:t>Title </a:t>
            </a:r>
            <a:r>
              <a:rPr lang="en-US" sz="1200" dirty="0">
                <a:solidFill>
                  <a:srgbClr val="A9A9A9"/>
                </a:solidFill>
                <a:latin typeface="Lucida Console" panose="020B0609040504020204" pitchFamily="49" charset="0"/>
              </a:rPr>
              <a:t>-contains</a:t>
            </a:r>
            <a:r>
              <a:rPr lang="en-US" sz="1200" dirty="0">
                <a:solidFill>
                  <a:prstClr val="black"/>
                </a:solidFill>
                <a:latin typeface="Lucida Console" panose="020B0609040504020204" pitchFamily="49" charset="0"/>
              </a:rPr>
              <a:t> </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p>
          <a:p>
            <a:r>
              <a:rPr lang="en-GB" sz="1200" dirty="0">
                <a:solidFill>
                  <a:prstClr val="black"/>
                </a:solidFill>
                <a:latin typeface="Lucida Console" panose="020B0609040504020204" pitchFamily="49" charset="0"/>
              </a:rPr>
              <a:t>    { </a:t>
            </a:r>
          </a:p>
          <a:p>
            <a:r>
              <a:rPr lang="en-GB" sz="1200" dirty="0">
                <a:solidFill>
                  <a:prstClr val="black"/>
                </a:solidFill>
                <a:latin typeface="Lucida Console" panose="020B0609040504020204" pitchFamily="49" charset="0"/>
              </a:rPr>
              <a:t>        </a:t>
            </a:r>
            <a:r>
              <a:rPr lang="en-GB" sz="1200" dirty="0">
                <a:solidFill>
                  <a:srgbClr val="006400"/>
                </a:solidFill>
                <a:latin typeface="Lucida Console" panose="020B0609040504020204" pitchFamily="49" charset="0"/>
              </a:rPr>
              <a:t>#Create a document library</a:t>
            </a:r>
            <a:endParaRPr lang="en-GB"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PnPList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-Template</a:t>
            </a:r>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DocumentLibrary</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Write-host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"Document Library '</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r>
              <a:rPr lang="en-US" sz="1200" dirty="0">
                <a:solidFill>
                  <a:srgbClr val="8B0000"/>
                </a:solidFill>
                <a:latin typeface="Lucida Console" panose="020B0609040504020204" pitchFamily="49" charset="0"/>
              </a:rPr>
              <a:t>' created successfully!"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-f</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Green</a:t>
            </a:r>
            <a:endParaRPr lang="en-US"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r>
              <a:rPr lang="en-GB" sz="1200" dirty="0">
                <a:solidFill>
                  <a:srgbClr val="00008B"/>
                </a:solidFill>
                <a:latin typeface="Lucida Console" panose="020B0609040504020204" pitchFamily="49" charset="0"/>
              </a:rPr>
              <a:t>else</a:t>
            </a:r>
            <a:endParaRPr lang="en-GB"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r>
              <a:rPr lang="en-US" sz="1200" dirty="0">
                <a:solidFill>
                  <a:srgbClr val="0000FF"/>
                </a:solidFill>
                <a:latin typeface="Lucida Console" panose="020B0609040504020204" pitchFamily="49" charset="0"/>
              </a:rPr>
              <a:t>Write-host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"Document Library '</a:t>
            </a:r>
            <a:r>
              <a:rPr lang="en-US" sz="1200" dirty="0">
                <a:solidFill>
                  <a:prstClr val="black"/>
                </a:solidFill>
                <a:latin typeface="Lucida Console" panose="020B0609040504020204" pitchFamily="49" charset="0"/>
              </a:rPr>
              <a:t>$(</a:t>
            </a:r>
            <a:r>
              <a:rPr lang="en-US" sz="1200" dirty="0">
                <a:solidFill>
                  <a:srgbClr val="FF4500"/>
                </a:solidFill>
                <a:latin typeface="Lucida Console" panose="020B0609040504020204" pitchFamily="49" charset="0"/>
              </a:rPr>
              <a:t>$</a:t>
            </a:r>
            <a:r>
              <a:rPr lang="en-US" sz="1200" dirty="0" err="1">
                <a:solidFill>
                  <a:srgbClr val="FF4500"/>
                </a:solidFill>
                <a:latin typeface="Lucida Console" panose="020B0609040504020204" pitchFamily="49" charset="0"/>
              </a:rPr>
              <a:t>Library</a:t>
            </a:r>
            <a:r>
              <a:rPr lang="en-US" sz="1200" dirty="0" err="1">
                <a:solidFill>
                  <a:srgbClr val="A9A9A9"/>
                </a:solidFill>
                <a:latin typeface="Lucida Console" panose="020B0609040504020204" pitchFamily="49" charset="0"/>
              </a:rPr>
              <a:t>.</a:t>
            </a:r>
            <a:r>
              <a:rPr lang="en-US" sz="1200" dirty="0" err="1">
                <a:solidFill>
                  <a:prstClr val="black"/>
                </a:solidFill>
                <a:latin typeface="Lucida Console" panose="020B0609040504020204" pitchFamily="49" charset="0"/>
              </a:rPr>
              <a:t>Title</a:t>
            </a:r>
            <a:r>
              <a:rPr lang="en-US" sz="1200" dirty="0">
                <a:solidFill>
                  <a:prstClr val="black"/>
                </a:solidFill>
                <a:latin typeface="Lucida Console" panose="020B0609040504020204" pitchFamily="49" charset="0"/>
              </a:rPr>
              <a:t>)</a:t>
            </a:r>
            <a:r>
              <a:rPr lang="en-US" sz="1200" dirty="0">
                <a:solidFill>
                  <a:srgbClr val="8B0000"/>
                </a:solidFill>
                <a:latin typeface="Lucida Console" panose="020B0609040504020204" pitchFamily="49" charset="0"/>
              </a:rPr>
              <a:t>' exists already!"</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-f</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Yellow</a:t>
            </a:r>
            <a:endParaRPr lang="en-US" sz="1200" dirty="0">
              <a:solidFill>
                <a:prstClr val="black"/>
              </a:solidFill>
              <a:latin typeface="Lucida Console" panose="020B0609040504020204" pitchFamily="49" charset="0"/>
            </a:endParaRPr>
          </a:p>
          <a:p>
            <a:r>
              <a:rPr lang="en-GB" sz="1200" dirty="0">
                <a:solidFill>
                  <a:prstClr val="black"/>
                </a:solidFill>
                <a:latin typeface="Lucida Console" panose="020B0609040504020204" pitchFamily="49" charset="0"/>
              </a:rPr>
              <a:t>    }</a:t>
            </a:r>
          </a:p>
          <a:p>
            <a:r>
              <a:rPr lang="en-GB" sz="12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275744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Deploy And Install The SPFx App Using PNP PowerShell </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658330" cy="3276282"/>
          </a:xfrm>
          <a:prstGeom prst="rect">
            <a:avLst/>
          </a:prstGeom>
        </p:spPr>
        <p:txBody>
          <a:bodyPr wrap="square">
            <a:spAutoFit/>
          </a:bodyPr>
          <a:lstStyle/>
          <a:p>
            <a:pPr>
              <a:lnSpc>
                <a:spcPct val="150000"/>
              </a:lnSpc>
              <a:defRPr/>
            </a:pPr>
            <a:r>
              <a:rPr lang="en-US" sz="2000" dirty="0"/>
              <a:t>SPFx is the new developmental model which is helpful in building add-ins for the SharePoint modern site. After developing our SPFx app, we have to bundle the app and move it to CDN or a source from where you want to serve your application.</a:t>
            </a:r>
          </a:p>
          <a:p>
            <a:pPr>
              <a:lnSpc>
                <a:spcPct val="150000"/>
              </a:lnSpc>
              <a:defRPr/>
            </a:pPr>
            <a:r>
              <a:rPr lang="en-US" sz="2000" dirty="0"/>
              <a:t>There are two ways of deploying the app/add-ins, it is always important to understand  before going on with the deployment.</a:t>
            </a:r>
          </a:p>
          <a:p>
            <a:pPr marL="342900" indent="-342900">
              <a:lnSpc>
                <a:spcPct val="150000"/>
              </a:lnSpc>
              <a:buFont typeface="Wingdings" panose="05000000000000000000" pitchFamily="2" charset="2"/>
              <a:buChar char="§"/>
              <a:defRPr/>
            </a:pPr>
            <a:r>
              <a:rPr lang="en-US" sz="2000" dirty="0"/>
              <a:t>Site Collection scoped SPFx apps</a:t>
            </a:r>
          </a:p>
          <a:p>
            <a:pPr marL="342900" indent="-342900">
              <a:lnSpc>
                <a:spcPct val="150000"/>
              </a:lnSpc>
              <a:buFont typeface="Wingdings" panose="05000000000000000000" pitchFamily="2" charset="2"/>
              <a:buChar char="§"/>
              <a:defRPr/>
            </a:pPr>
            <a:r>
              <a:rPr lang="en-US" sz="2000" dirty="0"/>
              <a:t>Tenant Scoped apps</a:t>
            </a:r>
          </a:p>
        </p:txBody>
      </p:sp>
      <p:sp>
        <p:nvSpPr>
          <p:cNvPr id="6" name="TextBox 5">
            <a:extLst>
              <a:ext uri="{FF2B5EF4-FFF2-40B4-BE49-F238E27FC236}">
                <a16:creationId xmlns:a16="http://schemas.microsoft.com/office/drawing/2014/main" id="{F02120E7-D0A6-4953-9363-2CDBE47BD3BE}"/>
              </a:ext>
            </a:extLst>
          </p:cNvPr>
          <p:cNvSpPr txBox="1"/>
          <p:nvPr/>
        </p:nvSpPr>
        <p:spPr>
          <a:xfrm>
            <a:off x="1881553" y="4846621"/>
            <a:ext cx="6549013" cy="1631216"/>
          </a:xfrm>
          <a:prstGeom prst="rect">
            <a:avLst/>
          </a:prstGeom>
          <a:noFill/>
        </p:spPr>
        <p:txBody>
          <a:bodyPr wrap="square">
            <a:spAutoFit/>
          </a:bodyPr>
          <a:lstStyle/>
          <a:p>
            <a:r>
              <a:rPr lang="en-US" sz="1200" dirty="0"/>
              <a:t> </a:t>
            </a:r>
            <a:r>
              <a:rPr lang="en-US" sz="1200" dirty="0">
                <a:solidFill>
                  <a:srgbClr val="006400"/>
                </a:solidFill>
                <a:latin typeface="Lucida Console" panose="020B0609040504020204" pitchFamily="49" charset="0"/>
              </a:rPr>
              <a:t>#Add the SPFx App to the app catalog</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endParaRPr lang="en-GB"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#Add the SPFx App and Publish</a:t>
            </a:r>
            <a:endParaRPr lang="en-US" sz="1200" dirty="0">
              <a:solidFill>
                <a:prstClr val="black"/>
              </a:solidFill>
              <a:latin typeface="Lucida Console" panose="020B0609040504020204" pitchFamily="49" charset="0"/>
            </a:endParaRPr>
          </a:p>
          <a:p>
            <a:r>
              <a:rPr lang="en-US" sz="1200" dirty="0">
                <a:solidFill>
                  <a:srgbClr val="0000FF"/>
                </a:solidFill>
                <a:latin typeface="Lucida Console" panose="020B0609040504020204" pitchFamily="49" charset="0"/>
              </a:rPr>
              <a:t>Add-</a:t>
            </a:r>
            <a:r>
              <a:rPr lang="en-US" sz="1200" dirty="0" err="1">
                <a:solidFill>
                  <a:srgbClr val="0000FF"/>
                </a:solidFill>
                <a:latin typeface="Lucida Console" panose="020B0609040504020204" pitchFamily="49" charset="0"/>
              </a:rPr>
              <a:t>PnPApp</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-Path</a:t>
            </a:r>
            <a:r>
              <a:rPr lang="en-US" sz="1200" dirty="0">
                <a:solidFill>
                  <a:prstClr val="black"/>
                </a:solidFill>
                <a:latin typeface="Lucida Console" panose="020B0609040504020204" pitchFamily="49" charset="0"/>
              </a:rPr>
              <a:t> </a:t>
            </a:r>
            <a:r>
              <a:rPr lang="en-US" sz="1200" dirty="0">
                <a:solidFill>
                  <a:srgbClr val="8A2BE2"/>
                </a:solidFill>
                <a:latin typeface="Lucida Console" panose="020B0609040504020204" pitchFamily="49" charset="0"/>
              </a:rPr>
              <a:t>./</a:t>
            </a:r>
            <a:r>
              <a:rPr lang="en-US" sz="1200" dirty="0" err="1">
                <a:solidFill>
                  <a:srgbClr val="8A2BE2"/>
                </a:solidFill>
                <a:latin typeface="Lucida Console" panose="020B0609040504020204" pitchFamily="49" charset="0"/>
              </a:rPr>
              <a:t>myapp.sppkg</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-Publish</a:t>
            </a:r>
            <a:endParaRPr lang="en-US" sz="1200" dirty="0">
              <a:solidFill>
                <a:prstClr val="black"/>
              </a:solidFill>
              <a:latin typeface="Lucida Console" panose="020B0609040504020204" pitchFamily="49" charset="0"/>
            </a:endParaRPr>
          </a:p>
          <a:p>
            <a:r>
              <a:rPr lang="en-US" sz="1200" dirty="0">
                <a:solidFill>
                  <a:srgbClr val="006400"/>
                </a:solidFill>
                <a:latin typeface="Lucida Console" panose="020B0609040504020204" pitchFamily="49" charset="0"/>
              </a:rPr>
              <a:t>#Add the SPFx App Scope Site collection</a:t>
            </a:r>
            <a:endParaRPr lang="en-US"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-Scope</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Site</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–Publish</a:t>
            </a:r>
          </a:p>
          <a:p>
            <a:r>
              <a:rPr lang="en-GB" sz="1200" dirty="0">
                <a:solidFill>
                  <a:srgbClr val="006400"/>
                </a:solidFill>
                <a:latin typeface="Lucida Console" panose="020B0609040504020204" pitchFamily="49" charset="0"/>
              </a:rPr>
              <a:t>#To </a:t>
            </a:r>
            <a:r>
              <a:rPr lang="en-GB" sz="1200" dirty="0" err="1">
                <a:solidFill>
                  <a:srgbClr val="006400"/>
                </a:solidFill>
                <a:latin typeface="Lucida Console" panose="020B0609040504020204" pitchFamily="49" charset="0"/>
              </a:rPr>
              <a:t>Overrite</a:t>
            </a:r>
            <a:r>
              <a:rPr lang="en-GB" sz="1200" dirty="0">
                <a:solidFill>
                  <a:srgbClr val="006400"/>
                </a:solidFill>
                <a:latin typeface="Lucida Console" panose="020B0609040504020204" pitchFamily="49" charset="0"/>
              </a:rPr>
              <a:t> Existing installed app</a:t>
            </a:r>
            <a:endParaRPr lang="en-GB" sz="1200" dirty="0">
              <a:solidFill>
                <a:prstClr val="black"/>
              </a:solidFill>
              <a:latin typeface="Lucida Console" panose="020B0609040504020204" pitchFamily="49" charset="0"/>
            </a:endParaRPr>
          </a:p>
          <a:p>
            <a:r>
              <a:rPr lang="en-GB" sz="1200" dirty="0">
                <a:solidFill>
                  <a:srgbClr val="0000FF"/>
                </a:solidFill>
                <a:latin typeface="Lucida Console" panose="020B0609040504020204" pitchFamily="49" charset="0"/>
              </a:rPr>
              <a:t>Add-</a:t>
            </a:r>
            <a:r>
              <a:rPr lang="en-GB" sz="1200" dirty="0" err="1">
                <a:solidFill>
                  <a:srgbClr val="0000FF"/>
                </a:solidFill>
                <a:latin typeface="Lucida Console" panose="020B0609040504020204" pitchFamily="49" charset="0"/>
              </a:rPr>
              <a:t>PnPApp</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-Path</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a:t>
            </a:r>
            <a:r>
              <a:rPr lang="en-GB" sz="1200" dirty="0" err="1">
                <a:solidFill>
                  <a:srgbClr val="8A2BE2"/>
                </a:solidFill>
                <a:latin typeface="Lucida Console" panose="020B0609040504020204" pitchFamily="49" charset="0"/>
              </a:rPr>
              <a:t>myapp.sppkg</a:t>
            </a:r>
            <a:r>
              <a:rPr lang="en-GB" sz="1200" dirty="0">
                <a:solidFill>
                  <a:prstClr val="black"/>
                </a:solidFill>
                <a:latin typeface="Lucida Console" panose="020B0609040504020204" pitchFamily="49" charset="0"/>
              </a:rPr>
              <a:t> </a:t>
            </a:r>
            <a:r>
              <a:rPr lang="en-GB" sz="1200" dirty="0">
                <a:solidFill>
                  <a:srgbClr val="000080"/>
                </a:solidFill>
                <a:latin typeface="Lucida Console" panose="020B0609040504020204" pitchFamily="49" charset="0"/>
              </a:rPr>
              <a:t>-Overwrite </a:t>
            </a:r>
            <a:r>
              <a:rPr lang="en-GB" sz="1000" dirty="0">
                <a:solidFill>
                  <a:srgbClr val="000080"/>
                </a:solidFill>
                <a:latin typeface="Lucida Console" panose="020B0609040504020204" pitchFamily="49" charset="0"/>
              </a:rPr>
              <a:t> </a:t>
            </a:r>
          </a:p>
        </p:txBody>
      </p:sp>
    </p:spTree>
    <p:extLst>
      <p:ext uri="{BB962C8B-B14F-4D97-AF65-F5344CB8AC3E}">
        <p14:creationId xmlns:p14="http://schemas.microsoft.com/office/powerpoint/2010/main" val="1735918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Q &amp; A </a:t>
            </a:r>
          </a:p>
        </p:txBody>
      </p:sp>
    </p:spTree>
    <p:extLst>
      <p:ext uri="{BB962C8B-B14F-4D97-AF65-F5344CB8AC3E}">
        <p14:creationId xmlns:p14="http://schemas.microsoft.com/office/powerpoint/2010/main" val="270903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prstClr val="black"/>
                </a:solidFill>
                <a:latin typeface="Segoe UI Semibold" panose="020B0702040204020203" pitchFamily="34" charset="0"/>
                <a:cs typeface="Segoe UI Semibold" panose="020B0702040204020203" pitchFamily="34" charset="0"/>
              </a:rPr>
              <a:t>Microsoft </a:t>
            </a: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365 vs. On Premises Cmdlets</a:t>
            </a:r>
          </a:p>
        </p:txBody>
      </p:sp>
      <p:pic>
        <p:nvPicPr>
          <p:cNvPr id="5" name="Picture 4">
            <a:extLst>
              <a:ext uri="{FF2B5EF4-FFF2-40B4-BE49-F238E27FC236}">
                <a16:creationId xmlns:a16="http://schemas.microsoft.com/office/drawing/2014/main" id="{54267A4A-CDB9-4FA8-80C2-D503657D7898}"/>
              </a:ext>
            </a:extLst>
          </p:cNvPr>
          <p:cNvPicPr>
            <a:picLocks noChangeAspect="1"/>
          </p:cNvPicPr>
          <p:nvPr/>
        </p:nvPicPr>
        <p:blipFill>
          <a:blip r:embed="rId3"/>
          <a:stretch>
            <a:fillRect/>
          </a:stretch>
        </p:blipFill>
        <p:spPr>
          <a:xfrm>
            <a:off x="1505935" y="2106602"/>
            <a:ext cx="3111493" cy="3046477"/>
          </a:xfrm>
          <a:prstGeom prst="rect">
            <a:avLst/>
          </a:prstGeom>
        </p:spPr>
      </p:pic>
      <p:pic>
        <p:nvPicPr>
          <p:cNvPr id="6" name="Picture 5">
            <a:extLst>
              <a:ext uri="{FF2B5EF4-FFF2-40B4-BE49-F238E27FC236}">
                <a16:creationId xmlns:a16="http://schemas.microsoft.com/office/drawing/2014/main" id="{3FC3B020-8DBE-48BA-8540-6DFC703D0BB5}"/>
              </a:ext>
            </a:extLst>
          </p:cNvPr>
          <p:cNvPicPr>
            <a:picLocks noChangeAspect="1"/>
          </p:cNvPicPr>
          <p:nvPr/>
        </p:nvPicPr>
        <p:blipFill>
          <a:blip r:embed="rId4"/>
          <a:stretch>
            <a:fillRect/>
          </a:stretch>
        </p:blipFill>
        <p:spPr>
          <a:xfrm>
            <a:off x="5754006" y="2201026"/>
            <a:ext cx="3190543" cy="3128545"/>
          </a:xfrm>
          <a:prstGeom prst="rect">
            <a:avLst/>
          </a:prstGeom>
        </p:spPr>
      </p:pic>
      <p:pic>
        <p:nvPicPr>
          <p:cNvPr id="7" name="Picture 2" descr="Sign in to Office 365">
            <a:extLst>
              <a:ext uri="{FF2B5EF4-FFF2-40B4-BE49-F238E27FC236}">
                <a16:creationId xmlns:a16="http://schemas.microsoft.com/office/drawing/2014/main" id="{053AD5EA-AF2F-4EEA-ABBE-8F9E5259F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924" y="1511646"/>
            <a:ext cx="2289175" cy="503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brendg\Desktop\prev_AppLockup_rgb_ShrPt_88.png">
            <a:extLst>
              <a:ext uri="{FF2B5EF4-FFF2-40B4-BE49-F238E27FC236}">
                <a16:creationId xmlns:a16="http://schemas.microsoft.com/office/drawing/2014/main" id="{8CF53CEE-DC5C-470C-A390-02DB5B6384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9705" y="1326174"/>
            <a:ext cx="2306428" cy="874852"/>
          </a:xfrm>
          <a:prstGeom prst="rect">
            <a:avLst/>
          </a:prstGeom>
          <a:noFill/>
          <a:ln>
            <a:noFill/>
          </a:ln>
        </p:spPr>
      </p:pic>
    </p:spTree>
    <p:extLst>
      <p:ext uri="{BB962C8B-B14F-4D97-AF65-F5344CB8AC3E}">
        <p14:creationId xmlns:p14="http://schemas.microsoft.com/office/powerpoint/2010/main" val="335428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SharePoint online PowerShell (SPO) - cmdlets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10471717" cy="419570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365 Cmdlets for administrative tasks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sites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Removing sites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Adding users</a:t>
            </a: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groups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Hub sites</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42950" lvl="1" indent="-285750">
              <a:lnSpc>
                <a:spcPct val="150000"/>
              </a:lnSpc>
              <a:buFont typeface="Wingdings" panose="05000000000000000000" pitchFamily="2" charset="2"/>
              <a:buChar char="ü"/>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Etc.</a:t>
            </a:r>
          </a:p>
          <a:p>
            <a:pPr marL="742950" lvl="1" indent="-285750">
              <a:lnSpc>
                <a:spcPct val="150000"/>
              </a:lnSpc>
              <a:buFont typeface="Wingdings" panose="05000000000000000000" pitchFamily="2" charset="2"/>
              <a:buChar char="ü"/>
              <a:defRPr/>
            </a:pPr>
            <a:r>
              <a:rPr lang="en-US" sz="1600" i="1" dirty="0">
                <a:solidFill>
                  <a:prstClr val="black"/>
                </a:solidFill>
                <a:latin typeface="Segoe UI" panose="020B0502040204020203" pitchFamily="34" charset="0"/>
                <a:cs typeface="Segoe UI" panose="020B0502040204020203" pitchFamily="34" charset="0"/>
              </a:rPr>
              <a:t>Others required CSOM</a:t>
            </a:r>
            <a:endPar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42950" lvl="1" indent="-285750">
              <a:lnSpc>
                <a:spcPct val="150000"/>
              </a:lnSpc>
              <a:buFont typeface="Wingdings" panose="05000000000000000000" pitchFamily="2" charset="2"/>
              <a:buChar char="ü"/>
              <a:defRPr/>
            </a:pPr>
            <a:endParaRPr lang="en-US" dirty="0">
              <a:solidFill>
                <a:prstClr val="black"/>
              </a:solidFill>
              <a:latin typeface="Segoe UI" panose="020B0502040204020203" pitchFamily="34" charset="0"/>
              <a:cs typeface="Segoe UI" panose="020B0502040204020203" pitchFamily="34" charset="0"/>
            </a:endParaRPr>
          </a:p>
          <a:p>
            <a:pPr>
              <a:lnSpc>
                <a:spcPct val="150000"/>
              </a:lnSpc>
              <a:defRPr/>
            </a:pPr>
            <a:r>
              <a:rPr lang="en-US" dirty="0">
                <a:solidFill>
                  <a:prstClr val="black"/>
                </a:solidFill>
                <a:latin typeface="Segoe UI" panose="020B0502040204020203" pitchFamily="34" charset="0"/>
                <a:cs typeface="Segoe UI" panose="020B0502040204020203" pitchFamily="34" charset="0"/>
                <a:hlinkClick r:id="rId3"/>
              </a:rPr>
              <a:t>https://docs.microsoft.com/en-us/powershell/module/sharepoint-online/?view=sharepoint-ps</a:t>
            </a:r>
            <a:r>
              <a:rPr lang="en-US" dirty="0">
                <a:solidFill>
                  <a:prstClr val="black"/>
                </a:solidFill>
                <a:latin typeface="Segoe UI" panose="020B0502040204020203" pitchFamily="34" charset="0"/>
                <a:cs typeface="Segoe UI" panose="020B0502040204020203" pitchFamily="34" charset="0"/>
              </a:rPr>
              <a:t> </a:t>
            </a:r>
          </a:p>
        </p:txBody>
      </p:sp>
      <p:pic>
        <p:nvPicPr>
          <p:cNvPr id="5" name="Content Placeholder 6">
            <a:extLst>
              <a:ext uri="{FF2B5EF4-FFF2-40B4-BE49-F238E27FC236}">
                <a16:creationId xmlns:a16="http://schemas.microsoft.com/office/drawing/2014/main" id="{8587D90A-195F-4B5F-AD9A-5BF922804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051" y="1379520"/>
            <a:ext cx="2815529" cy="2815529"/>
          </a:xfrm>
          <a:prstGeom prst="rect">
            <a:avLst/>
          </a:prstGeom>
        </p:spPr>
      </p:pic>
    </p:spTree>
    <p:extLst>
      <p:ext uri="{BB962C8B-B14F-4D97-AF65-F5344CB8AC3E}">
        <p14:creationId xmlns:p14="http://schemas.microsoft.com/office/powerpoint/2010/main" val="3391302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PnP PowerShell (SharePoint Patterns and Practices) - cmdlets</a:t>
            </a:r>
          </a:p>
        </p:txBody>
      </p:sp>
      <p:sp>
        <p:nvSpPr>
          <p:cNvPr id="12" name="Rectangle 11">
            <a:extLst>
              <a:ext uri="{FF2B5EF4-FFF2-40B4-BE49-F238E27FC236}">
                <a16:creationId xmlns:a16="http://schemas.microsoft.com/office/drawing/2014/main" id="{D3147C10-F125-4A7B-A290-1CAC59AA4873}"/>
              </a:ext>
            </a:extLst>
          </p:cNvPr>
          <p:cNvSpPr/>
          <p:nvPr/>
        </p:nvSpPr>
        <p:spPr>
          <a:xfrm>
            <a:off x="519743" y="1411214"/>
            <a:ext cx="9687947" cy="2949205"/>
          </a:xfrm>
          <a:prstGeom prst="rect">
            <a:avLst/>
          </a:prstGeom>
        </p:spPr>
        <p:txBody>
          <a:bodyPr wrap="square">
            <a:spAutoFit/>
          </a:bodyPr>
          <a:lstStyle/>
          <a:p>
            <a:pPr marL="285750" indent="-285750">
              <a:lnSpc>
                <a:spcPct val="150000"/>
              </a:lnSpc>
              <a:buFont typeface="Wingdings" panose="05000000000000000000" pitchFamily="2" charset="2"/>
              <a:buChar char="§"/>
              <a:defRPr/>
            </a:pPr>
            <a:r>
              <a:rPr lang="en-US" dirty="0">
                <a:solidFill>
                  <a:prstClr val="black"/>
                </a:solidFill>
                <a:latin typeface="Segoe UI" panose="020B0502040204020203" pitchFamily="34" charset="0"/>
                <a:cs typeface="Segoe UI" panose="020B0502040204020203" pitchFamily="34" charset="0"/>
              </a:rPr>
              <a:t>OfficeDevPnP is working on </a:t>
            </a:r>
            <a:r>
              <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365 Cmdlets and rest for administrative tasks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PnP Cmdlets to manage artifacts in sites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Lists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Views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Fields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Upload files</a:t>
            </a:r>
          </a:p>
          <a:p>
            <a:pPr marL="742950" lvl="1" indent="-285750">
              <a:lnSpc>
                <a:spcPct val="150000"/>
              </a:lnSpc>
              <a:buFont typeface="Wingdings" panose="05000000000000000000" pitchFamily="2" charset="2"/>
              <a:buChar char="ü"/>
              <a:defRPr/>
            </a:pPr>
            <a:r>
              <a:rPr lang="en-US" dirty="0">
                <a:solidFill>
                  <a:prstClr val="black"/>
                </a:solidFill>
                <a:latin typeface="Segoe UI" panose="020B0502040204020203" pitchFamily="34" charset="0"/>
                <a:cs typeface="Segoe UI" panose="020B0502040204020203" pitchFamily="34" charset="0"/>
              </a:rPr>
              <a:t>Etc.</a:t>
            </a:r>
          </a:p>
        </p:txBody>
      </p:sp>
      <p:pic>
        <p:nvPicPr>
          <p:cNvPr id="6" name="Content Placeholder 8">
            <a:extLst>
              <a:ext uri="{FF2B5EF4-FFF2-40B4-BE49-F238E27FC236}">
                <a16:creationId xmlns:a16="http://schemas.microsoft.com/office/drawing/2014/main" id="{58E0BAB3-AD80-42F4-A425-87025762E278}"/>
              </a:ext>
            </a:extLst>
          </p:cNvPr>
          <p:cNvPicPr>
            <a:picLocks noChangeAspect="1"/>
          </p:cNvPicPr>
          <p:nvPr/>
        </p:nvPicPr>
        <p:blipFill>
          <a:blip r:embed="rId3"/>
          <a:stretch>
            <a:fillRect/>
          </a:stretch>
        </p:blipFill>
        <p:spPr>
          <a:xfrm>
            <a:off x="6210080" y="2039230"/>
            <a:ext cx="3596393" cy="3837614"/>
          </a:xfrm>
          <a:prstGeom prst="rect">
            <a:avLst/>
          </a:prstGeom>
        </p:spPr>
      </p:pic>
      <p:sp>
        <p:nvSpPr>
          <p:cNvPr id="8" name="TextBox 7">
            <a:extLst>
              <a:ext uri="{FF2B5EF4-FFF2-40B4-BE49-F238E27FC236}">
                <a16:creationId xmlns:a16="http://schemas.microsoft.com/office/drawing/2014/main" id="{53B415A1-6B12-44FE-B444-27F6452FDB71}"/>
              </a:ext>
            </a:extLst>
          </p:cNvPr>
          <p:cNvSpPr txBox="1"/>
          <p:nvPr/>
        </p:nvSpPr>
        <p:spPr>
          <a:xfrm>
            <a:off x="370892" y="5975307"/>
            <a:ext cx="11105761" cy="456215"/>
          </a:xfrm>
          <a:prstGeom prst="rect">
            <a:avLst/>
          </a:prstGeom>
          <a:noFill/>
        </p:spPr>
        <p:txBody>
          <a:bodyPr wrap="square">
            <a:spAutoFit/>
          </a:bodyPr>
          <a:lstStyle/>
          <a:p>
            <a:pPr>
              <a:lnSpc>
                <a:spcPct val="150000"/>
              </a:lnSpc>
              <a:defRPr/>
            </a:pPr>
            <a:r>
              <a:rPr lang="en-US" dirty="0">
                <a:solidFill>
                  <a:prstClr val="black"/>
                </a:solidFill>
                <a:latin typeface="Segoe UI" panose="020B0502040204020203" pitchFamily="34" charset="0"/>
                <a:cs typeface="Segoe UI" panose="020B0502040204020203" pitchFamily="34" charset="0"/>
                <a:hlinkClick r:id="rId4"/>
              </a:rPr>
              <a:t>https://docs.microsoft.com/en-us/powershell/module/sharepoint-pnp/get-pnpaaduser?view=sharepoint-ps</a:t>
            </a:r>
            <a:r>
              <a:rPr lang="en-US" dirty="0">
                <a:solidFill>
                  <a:prstClr val="black"/>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96587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6562</Words>
  <Application>Microsoft Office PowerPoint</Application>
  <PresentationFormat>Widescreen</PresentationFormat>
  <Paragraphs>720</Paragraphs>
  <Slides>63</Slides>
  <Notes>59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vt:i4>
      </vt:variant>
    </vt:vector>
  </HeadingPairs>
  <TitlesOfParts>
    <vt:vector size="77" baseType="lpstr">
      <vt:lpstr>Arial</vt:lpstr>
      <vt:lpstr>Calibri</vt:lpstr>
      <vt:lpstr>Calibri Light</vt:lpstr>
      <vt:lpstr>Lucida Console</vt:lpstr>
      <vt:lpstr>open sans</vt:lpstr>
      <vt:lpstr>Proxima Nova</vt:lpstr>
      <vt:lpstr>Segoe UI</vt:lpstr>
      <vt:lpstr>Segoe UI Light</vt:lpstr>
      <vt:lpstr>Segoe UI Semibold</vt:lpstr>
      <vt:lpstr>Segoe UI Semilight</vt:lpstr>
      <vt:lpstr>SFMono-Regular</vt:lpstr>
      <vt:lpstr>Times New Roman</vt:lpstr>
      <vt:lpstr>Wingdings</vt:lpstr>
      <vt:lpstr>Office Theme</vt:lpstr>
      <vt:lpstr>PowerPoint Presentation</vt:lpstr>
      <vt:lpstr>Jenkins NS</vt:lpstr>
      <vt:lpstr>Agenda</vt:lpstr>
      <vt:lpstr>PowerPoint Presentation</vt:lpstr>
      <vt:lpstr>App Studio</vt:lpstr>
      <vt:lpstr>App Studio</vt:lpstr>
      <vt:lpstr>App Studio</vt:lpstr>
      <vt:lpstr>App Studio</vt:lpstr>
      <vt:lpstr>App Studio</vt:lpstr>
      <vt:lpstr>App Studio</vt:lpstr>
      <vt:lpstr>PowerPoint Presentation</vt:lpstr>
      <vt:lpstr>App Studio</vt:lpstr>
      <vt:lpstr>App Studio</vt:lpstr>
      <vt:lpstr>App Studio</vt:lpstr>
      <vt:lpstr>Overview of SharePoint sites</vt:lpstr>
      <vt:lpstr>Overview of navigation in SharePoint</vt:lpstr>
      <vt:lpstr>Overview of navigation in SharePoint</vt:lpstr>
      <vt:lpstr>Overview of navigation in SharePoint</vt:lpstr>
      <vt:lpstr>Overview of navigation in SharePoint</vt:lpstr>
      <vt:lpstr>Overview of SharePoint hub sites</vt:lpstr>
      <vt:lpstr>Create SharePoint sites </vt:lpstr>
      <vt:lpstr>Create SharePoint Communication site </vt:lpstr>
      <vt:lpstr>Delete SharePoint sites</vt:lpstr>
      <vt:lpstr>Restore SharePoint sites</vt:lpstr>
      <vt:lpstr>Where we come from</vt:lpstr>
      <vt:lpstr>Where we are – Modern Experience</vt:lpstr>
      <vt:lpstr>Why do we need SharePoint Hub Sites</vt:lpstr>
      <vt:lpstr>Configure SharePoint hub sites</vt:lpstr>
      <vt:lpstr>Configure SharePoint hub sites</vt:lpstr>
      <vt:lpstr>Demo – Creating a Hub Site</vt:lpstr>
      <vt:lpstr>Demo – Associate sites with Hub sites</vt:lpstr>
      <vt:lpstr>App Studio</vt:lpstr>
      <vt:lpstr>App Studio</vt:lpstr>
      <vt:lpstr>App Studio</vt:lpstr>
      <vt:lpstr>App Studio</vt:lpstr>
      <vt:lpstr>App Studio</vt:lpstr>
      <vt:lpstr>App Studio</vt:lpstr>
      <vt:lpstr>SharePoint site theming </vt:lpstr>
      <vt:lpstr>Site design and site scripts</vt:lpstr>
      <vt:lpstr>Site design and site scripts </vt:lpstr>
      <vt:lpstr>App Studio</vt:lpstr>
      <vt:lpstr>PowerPoint Presentation</vt:lpstr>
      <vt:lpstr>App Studio</vt:lpstr>
      <vt:lpstr>App Studio</vt:lpstr>
      <vt:lpstr>App Studio</vt:lpstr>
      <vt:lpstr>App Studio</vt:lpstr>
      <vt:lpstr>App Studio</vt:lpstr>
      <vt:lpstr>App Studio</vt:lpstr>
      <vt:lpstr>App Studio</vt:lpstr>
      <vt:lpstr>App Studio</vt:lpstr>
      <vt:lpstr>App Studio</vt:lpstr>
      <vt:lpstr>App Studio</vt:lpstr>
      <vt:lpstr>PowerPoint Presentation</vt:lpstr>
      <vt:lpstr>App Studio</vt:lpstr>
      <vt:lpstr>App Studio</vt:lpstr>
      <vt:lpstr>App Studio</vt:lpstr>
      <vt:lpstr>App Studio</vt:lpstr>
      <vt:lpstr>App Studio</vt:lpstr>
      <vt:lpstr>App Studio</vt:lpstr>
      <vt:lpstr>App Studio</vt:lpstr>
      <vt:lpstr>App Studio</vt:lpstr>
      <vt:lpstr>App Studio</vt:lpstr>
      <vt:lpstr>App 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122</cp:revision>
  <dcterms:created xsi:type="dcterms:W3CDTF">2021-07-16T19:18:37Z</dcterms:created>
  <dcterms:modified xsi:type="dcterms:W3CDTF">2021-12-10T12:19:19Z</dcterms:modified>
</cp:coreProperties>
</file>